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E0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2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7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0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0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8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5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00B8-7D66-4235-91EB-BB9CE6F10953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5848-7044-467C-BCB4-6A1F2C65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9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4804"/>
            <a:ext cx="10515600" cy="35393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Practice with</a:t>
            </a:r>
            <a:br>
              <a:rPr lang="en-US" sz="6600" b="1" dirty="0" smtClean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Confidence</a:t>
            </a:r>
            <a:endParaRPr lang="en-US" sz="6600" b="1" dirty="0"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90431"/>
            <a:ext cx="10515600" cy="12833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by Olga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Khabinskay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COO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WCH Service Bureau,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Inc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79698"/>
            <a:ext cx="12192000" cy="107830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283" y="5844460"/>
            <a:ext cx="3391433" cy="9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825198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While you wait…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4" y="2644791"/>
            <a:ext cx="7225502" cy="32057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 </a:t>
            </a:r>
            <a:r>
              <a:rPr lang="en-US" dirty="0">
                <a:solidFill>
                  <a:schemeClr val="bg1"/>
                </a:solidFill>
              </a:rPr>
              <a:t>Authorizations as </a:t>
            </a:r>
            <a:r>
              <a:rPr lang="en-US" u="sng" dirty="0">
                <a:solidFill>
                  <a:schemeClr val="bg1"/>
                </a:solidFill>
              </a:rPr>
              <a:t>out of network</a:t>
            </a:r>
            <a:r>
              <a:rPr lang="en-US" dirty="0">
                <a:solidFill>
                  <a:schemeClr val="bg1"/>
                </a:solidFill>
              </a:rPr>
              <a:t> provider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Don’t </a:t>
            </a:r>
            <a:r>
              <a:rPr lang="en-US" dirty="0">
                <a:solidFill>
                  <a:schemeClr val="bg1"/>
                </a:solidFill>
              </a:rPr>
              <a:t>schedule any patient until the authorization approval is in your hands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Continue </a:t>
            </a:r>
            <a:r>
              <a:rPr lang="en-US" dirty="0">
                <a:solidFill>
                  <a:schemeClr val="bg1"/>
                </a:solidFill>
              </a:rPr>
              <a:t>calling on your credentialing progress to MLTC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Continue </a:t>
            </a:r>
            <a:r>
              <a:rPr lang="en-US" dirty="0">
                <a:solidFill>
                  <a:schemeClr val="bg1"/>
                </a:solidFill>
              </a:rPr>
              <a:t>working on your marketing plan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Revisit your referral sources every 6 months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-1767097"/>
            <a:ext cx="4411888" cy="4411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8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1105353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MLTC responded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3" y="3124654"/>
            <a:ext cx="8314074" cy="3733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APPROVED</a:t>
            </a:r>
            <a:r>
              <a:rPr lang="ru-RU" dirty="0" smtClean="0">
                <a:solidFill>
                  <a:srgbClr val="92D050"/>
                </a:solidFill>
              </a:rPr>
              <a:t>    </a:t>
            </a:r>
            <a:r>
              <a:rPr lang="en-US" dirty="0" smtClean="0">
                <a:solidFill>
                  <a:srgbClr val="92D050"/>
                </a:solidFill>
              </a:rPr>
              <a:t>     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-</a:t>
            </a:r>
            <a:r>
              <a:rPr lang="en-US" dirty="0" smtClean="0">
                <a:solidFill>
                  <a:srgbClr val="92D050"/>
                </a:solidFill>
              </a:rPr>
              <a:t>&gt;	</a:t>
            </a:r>
            <a:r>
              <a:rPr lang="en-US" dirty="0" smtClean="0">
                <a:solidFill>
                  <a:schemeClr val="bg1"/>
                </a:solidFill>
              </a:rPr>
              <a:t>Start </a:t>
            </a:r>
            <a:r>
              <a:rPr lang="en-US" dirty="0">
                <a:solidFill>
                  <a:schemeClr val="bg1"/>
                </a:solidFill>
              </a:rPr>
              <a:t>billing from the effective </a:t>
            </a:r>
            <a:r>
              <a:rPr lang="en-US" dirty="0" smtClean="0">
                <a:solidFill>
                  <a:schemeClr val="bg1"/>
                </a:solidFill>
              </a:rPr>
              <a:t>				date </a:t>
            </a:r>
            <a:r>
              <a:rPr lang="en-US" dirty="0">
                <a:solidFill>
                  <a:schemeClr val="bg1"/>
                </a:solidFill>
              </a:rPr>
              <a:t>of your </a:t>
            </a:r>
            <a:r>
              <a:rPr lang="en-US" dirty="0" smtClean="0">
                <a:solidFill>
                  <a:schemeClr val="bg1"/>
                </a:solidFill>
              </a:rPr>
              <a:t>contract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3E09"/>
                </a:solidFill>
              </a:rPr>
              <a:t>PANEL IS </a:t>
            </a:r>
            <a:r>
              <a:rPr lang="en-US" dirty="0" smtClean="0">
                <a:solidFill>
                  <a:srgbClr val="FF3E09"/>
                </a:solidFill>
              </a:rPr>
              <a:t>CLOSED      -&gt;	</a:t>
            </a:r>
            <a:r>
              <a:rPr lang="en-US" dirty="0">
                <a:solidFill>
                  <a:schemeClr val="bg1"/>
                </a:solidFill>
              </a:rPr>
              <a:t>Waiting list &amp; Reapply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1" y="339385"/>
            <a:ext cx="24384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63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Start Billing Operations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4" y="1825625"/>
            <a:ext cx="7022302" cy="4351338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Review your approved contracts: Verify your set up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Intake staff training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Check how claims are accepted: paper/electronically and time frames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Choose an experienced </a:t>
            </a:r>
            <a:r>
              <a:rPr lang="en-US" dirty="0">
                <a:solidFill>
                  <a:schemeClr val="bg1"/>
                </a:solidFill>
              </a:rPr>
              <a:t>billing company that will take care of all headaches of billing and collection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Keeping billing internally?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Purchase billing program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Hire billing staff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Be up to date with all requirements and changes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73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Billing Tips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4" y="1825625"/>
            <a:ext cx="7022302" cy="4167231"/>
          </a:xfrm>
        </p:spPr>
        <p:txBody>
          <a:bodyPr>
            <a:normAutofit lnSpcReduction="10000"/>
          </a:bodyPr>
          <a:lstStyle/>
          <a:p>
            <a:pPr indent="-36576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Make </a:t>
            </a:r>
            <a:r>
              <a:rPr lang="en-US" dirty="0">
                <a:solidFill>
                  <a:schemeClr val="bg1"/>
                </a:solidFill>
              </a:rPr>
              <a:t>sure to bill on time</a:t>
            </a:r>
          </a:p>
          <a:p>
            <a:pPr indent="-36576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Have </a:t>
            </a:r>
            <a:r>
              <a:rPr lang="en-US" dirty="0">
                <a:solidFill>
                  <a:schemeClr val="bg1"/>
                </a:solidFill>
              </a:rPr>
              <a:t>full access to your billing and payment </a:t>
            </a:r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  <a:p>
            <a:pPr indent="-36576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Submit </a:t>
            </a:r>
            <a:r>
              <a:rPr lang="en-US" dirty="0">
                <a:solidFill>
                  <a:schemeClr val="bg1"/>
                </a:solidFill>
              </a:rPr>
              <a:t>claims electronically and sign up for EFT</a:t>
            </a:r>
          </a:p>
          <a:p>
            <a:pPr indent="-36576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Check </a:t>
            </a:r>
            <a:r>
              <a:rPr lang="en-US" dirty="0">
                <a:solidFill>
                  <a:schemeClr val="bg1"/>
                </a:solidFill>
              </a:rPr>
              <a:t>eligibility for patients monthly</a:t>
            </a:r>
          </a:p>
          <a:p>
            <a:pPr indent="-36576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Renew </a:t>
            </a:r>
            <a:r>
              <a:rPr lang="en-US" dirty="0">
                <a:solidFill>
                  <a:schemeClr val="bg1"/>
                </a:solidFill>
              </a:rPr>
              <a:t>authorizations before the last three visits </a:t>
            </a:r>
            <a:r>
              <a:rPr lang="en-US" dirty="0" smtClean="0">
                <a:solidFill>
                  <a:schemeClr val="bg1"/>
                </a:solidFill>
              </a:rPr>
              <a:t>are up</a:t>
            </a:r>
            <a:endParaRPr lang="en-US" dirty="0">
              <a:solidFill>
                <a:schemeClr val="bg1"/>
              </a:solidFill>
            </a:endParaRPr>
          </a:p>
          <a:p>
            <a:pPr indent="-36576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Bill </a:t>
            </a:r>
            <a:r>
              <a:rPr lang="en-US" dirty="0">
                <a:solidFill>
                  <a:schemeClr val="bg1"/>
                </a:solidFill>
              </a:rPr>
              <a:t>weekly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5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Today’s Challenges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3" y="1825625"/>
            <a:ext cx="7370645" cy="405266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1. </a:t>
            </a:r>
            <a:r>
              <a:rPr lang="en-US" dirty="0" smtClean="0">
                <a:solidFill>
                  <a:schemeClr val="bg1"/>
                </a:solidFill>
              </a:rPr>
              <a:t>Increased </a:t>
            </a:r>
            <a:r>
              <a:rPr lang="en-US" dirty="0">
                <a:solidFill>
                  <a:schemeClr val="bg1"/>
                </a:solidFill>
              </a:rPr>
              <a:t>competition for Adult Day Care Providers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No </a:t>
            </a:r>
            <a:r>
              <a:rPr lang="en-US" dirty="0">
                <a:solidFill>
                  <a:schemeClr val="bg1"/>
                </a:solidFill>
              </a:rPr>
              <a:t>set regulations for operating centers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Define </a:t>
            </a:r>
            <a:r>
              <a:rPr lang="en-US" dirty="0">
                <a:solidFill>
                  <a:schemeClr val="bg1"/>
                </a:solidFill>
              </a:rPr>
              <a:t>your target </a:t>
            </a:r>
            <a:r>
              <a:rPr lang="en-US" dirty="0" smtClean="0">
                <a:solidFill>
                  <a:schemeClr val="bg1"/>
                </a:solidFill>
              </a:rPr>
              <a:t>population</a:t>
            </a:r>
            <a:endParaRPr lang="ru-RU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Demonstrate </a:t>
            </a:r>
            <a:r>
              <a:rPr lang="en-US" dirty="0">
                <a:solidFill>
                  <a:schemeClr val="bg1"/>
                </a:solidFill>
              </a:rPr>
              <a:t>Demand for Services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Hours </a:t>
            </a:r>
            <a:r>
              <a:rPr lang="en-US" dirty="0">
                <a:solidFill>
                  <a:schemeClr val="bg1"/>
                </a:solidFill>
              </a:rPr>
              <a:t>and Days of </a:t>
            </a:r>
            <a:r>
              <a:rPr lang="en-US" dirty="0" smtClean="0">
                <a:solidFill>
                  <a:schemeClr val="bg1"/>
                </a:solidFill>
              </a:rPr>
              <a:t>Operation</a:t>
            </a:r>
            <a:endParaRPr lang="ru-RU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Customer </a:t>
            </a:r>
            <a:r>
              <a:rPr lang="en-US" dirty="0">
                <a:solidFill>
                  <a:schemeClr val="bg1"/>
                </a:solidFill>
              </a:rPr>
              <a:t>Satisfaction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2. </a:t>
            </a:r>
            <a:r>
              <a:rPr lang="en-US" dirty="0" smtClean="0">
                <a:solidFill>
                  <a:schemeClr val="bg1"/>
                </a:solidFill>
              </a:rPr>
              <a:t>Lengthy </a:t>
            </a:r>
            <a:r>
              <a:rPr lang="en-US" dirty="0">
                <a:solidFill>
                  <a:schemeClr val="bg1"/>
                </a:solidFill>
              </a:rPr>
              <a:t>Contracting process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6-8 Months before you can start </a:t>
            </a:r>
            <a:r>
              <a:rPr lang="en-US" dirty="0" smtClean="0">
                <a:solidFill>
                  <a:schemeClr val="bg1"/>
                </a:solidFill>
              </a:rPr>
              <a:t>billing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3. </a:t>
            </a:r>
            <a:r>
              <a:rPr lang="en-US" dirty="0" smtClean="0">
                <a:solidFill>
                  <a:schemeClr val="bg1"/>
                </a:solidFill>
              </a:rPr>
              <a:t>Panel </a:t>
            </a:r>
            <a:r>
              <a:rPr lang="en-US" dirty="0">
                <a:solidFill>
                  <a:schemeClr val="bg1"/>
                </a:solidFill>
              </a:rPr>
              <a:t>are closing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Effects new providers &amp; established providers planning expansion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8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Today’s Challenges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3" y="1825625"/>
            <a:ext cx="7370645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4. </a:t>
            </a:r>
            <a:r>
              <a:rPr lang="en-US" dirty="0">
                <a:solidFill>
                  <a:schemeClr val="bg1"/>
                </a:solidFill>
              </a:rPr>
              <a:t>Fraud &amp; Abuse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Reporting false claims!!!!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Overbilling visits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Billing wrong location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Billing for services not rendered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Billing for services for another adult day care center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Illegally soliciting patients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Paying for patients referrals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Paying bribes to get into MLTC panels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92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2046513"/>
            <a:ext cx="7225502" cy="258354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</a:rPr>
              <a:t>Any questions?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0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6897624" cy="1325563"/>
          </a:xfrm>
          <a:noFill/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Social Adult Day Care Program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4" y="1825625"/>
            <a:ext cx="6815328" cy="41697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Program Purpose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Provides functionally impaired individuals with socialization, supervision </a:t>
            </a:r>
            <a:r>
              <a:rPr lang="en-US" dirty="0" smtClean="0">
                <a:solidFill>
                  <a:schemeClr val="bg1"/>
                </a:solidFill>
              </a:rPr>
              <a:t>monitoring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personal care, </a:t>
            </a:r>
            <a:r>
              <a:rPr lang="en-US" dirty="0">
                <a:solidFill>
                  <a:schemeClr val="bg1"/>
                </a:solidFill>
              </a:rPr>
              <a:t>and nutrition in a protective setting during any part of the day, but for less than a 24 hour period.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Licensure </a:t>
            </a:r>
            <a:r>
              <a:rPr lang="en-US" b="1" dirty="0">
                <a:solidFill>
                  <a:schemeClr val="bg1"/>
                </a:solidFill>
              </a:rPr>
              <a:t>Requirement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NONE! – In New York State, Social Adult Day Services is not licensed, certified or registered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Who </a:t>
            </a:r>
            <a:r>
              <a:rPr lang="en-US" b="1" dirty="0">
                <a:solidFill>
                  <a:schemeClr val="bg1"/>
                </a:solidFill>
              </a:rPr>
              <a:t>covers the cost?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Patient/Family - Private Pay</a:t>
            </a: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 Medicaid participants that meet eligibility criteria may access social adult day services through MLTC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01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6897624" cy="1325563"/>
          </a:xfrm>
          <a:noFill/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Social Adult Day Care Program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4" y="1825625"/>
            <a:ext cx="6815328" cy="42331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Research Area Need</a:t>
            </a:r>
          </a:p>
          <a:p>
            <a:pPr lvl="3"/>
            <a:r>
              <a:rPr lang="en-US" sz="2400" dirty="0">
                <a:solidFill>
                  <a:schemeClr val="bg1"/>
                </a:solidFill>
              </a:rPr>
              <a:t>Address the needs of elderly in the community</a:t>
            </a:r>
          </a:p>
          <a:p>
            <a:pPr lvl="3"/>
            <a:r>
              <a:rPr lang="en-US" sz="2400" dirty="0">
                <a:solidFill>
                  <a:schemeClr val="bg1"/>
                </a:solidFill>
              </a:rPr>
              <a:t>Sharing space ex – senior citizen center</a:t>
            </a:r>
          </a:p>
          <a:p>
            <a:pPr lvl="3"/>
            <a:r>
              <a:rPr lang="en-US" sz="2400" dirty="0">
                <a:solidFill>
                  <a:schemeClr val="bg1"/>
                </a:solidFill>
              </a:rPr>
              <a:t>Consider the competition </a:t>
            </a:r>
          </a:p>
          <a:p>
            <a:pPr lvl="3"/>
            <a:r>
              <a:rPr lang="en-US" sz="2400" dirty="0">
                <a:solidFill>
                  <a:schemeClr val="bg1"/>
                </a:solidFill>
              </a:rPr>
              <a:t>Contact all MLTC servicing your </a:t>
            </a:r>
            <a:r>
              <a:rPr lang="en-US" sz="2400" dirty="0" smtClean="0">
                <a:solidFill>
                  <a:schemeClr val="bg1"/>
                </a:solidFill>
              </a:rPr>
              <a:t>area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3"/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Adult </a:t>
            </a:r>
            <a:r>
              <a:rPr lang="en-US" dirty="0" smtClean="0">
                <a:solidFill>
                  <a:schemeClr val="bg1"/>
                </a:solidFill>
              </a:rPr>
              <a:t>Day Care Centers </a:t>
            </a:r>
            <a:r>
              <a:rPr lang="en-US" dirty="0">
                <a:solidFill>
                  <a:schemeClr val="bg1"/>
                </a:solidFill>
              </a:rPr>
              <a:t>are not built overnight- Plan wisely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Start speaking with long term care programs providers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Create Budget &amp; Marketing </a:t>
            </a:r>
            <a:r>
              <a:rPr lang="en-US" dirty="0" smtClean="0">
                <a:solidFill>
                  <a:schemeClr val="bg1"/>
                </a:solidFill>
              </a:rPr>
              <a:t>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90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Successful program MUST HAVE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4" y="1825625"/>
            <a:ext cx="6815328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1. </a:t>
            </a:r>
            <a:r>
              <a:rPr lang="en-US" dirty="0" smtClean="0">
                <a:solidFill>
                  <a:schemeClr val="bg1"/>
                </a:solidFill>
              </a:rPr>
              <a:t>Services </a:t>
            </a:r>
            <a:r>
              <a:rPr lang="en-US" dirty="0">
                <a:solidFill>
                  <a:schemeClr val="bg1"/>
                </a:solidFill>
              </a:rPr>
              <a:t>that are consistent with the needs of the participants and community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Socialization – ACTIVITIES!!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Personal care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Nutrition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Transportation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Optional services: enhancement of daily living skills, use of supplies, family involvement..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08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Successful program MUST HAVE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4" y="1825625"/>
            <a:ext cx="6815328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Administration Standards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Policies and Procedures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Qualified </a:t>
            </a:r>
            <a:r>
              <a:rPr lang="en-US" dirty="0" smtClean="0">
                <a:solidFill>
                  <a:schemeClr val="bg1"/>
                </a:solidFill>
              </a:rPr>
              <a:t>Personnel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Program Director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Service staff – Ratio staff to client (1:6)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Volunteers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7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Successful program MUST HAVE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3" y="1825625"/>
            <a:ext cx="7922187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3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Active Membership with </a:t>
            </a:r>
            <a:r>
              <a:rPr lang="en-US" dirty="0" smtClean="0">
                <a:solidFill>
                  <a:schemeClr val="bg1"/>
                </a:solidFill>
              </a:rPr>
              <a:t>NYSADSA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4. </a:t>
            </a:r>
            <a:r>
              <a:rPr lang="en-US" dirty="0" smtClean="0">
                <a:solidFill>
                  <a:schemeClr val="bg1"/>
                </a:solidFill>
              </a:rPr>
              <a:t>Focus </a:t>
            </a:r>
            <a:r>
              <a:rPr lang="en-US" dirty="0">
                <a:solidFill>
                  <a:schemeClr val="bg1"/>
                </a:solidFill>
              </a:rPr>
              <a:t>on your referral sources – Get the word out!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Physicians, Social workers, nurses, therapists, religious groups, other aging disease </a:t>
            </a:r>
            <a:r>
              <a:rPr lang="en-US" dirty="0" smtClean="0">
                <a:solidFill>
                  <a:schemeClr val="bg1"/>
                </a:solidFill>
              </a:rPr>
              <a:t>organizations, etc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84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Reimbursement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3" y="1825625"/>
            <a:ext cx="7922187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Private Pay </a:t>
            </a:r>
            <a:endParaRPr lang="ru-RU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Establish </a:t>
            </a:r>
            <a:r>
              <a:rPr lang="en-US" dirty="0">
                <a:solidFill>
                  <a:schemeClr val="bg1"/>
                </a:solidFill>
              </a:rPr>
              <a:t>the fee of service equal to or greater than what it costs to provide this service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Insurance –Managed Long Term Care (MLTC)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Delivery </a:t>
            </a:r>
            <a:r>
              <a:rPr lang="en-US" dirty="0">
                <a:solidFill>
                  <a:schemeClr val="bg1"/>
                </a:solidFill>
              </a:rPr>
              <a:t>of long-term services to people who are chronically ill or disabled and who wish to stay in their homes and communities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u="sng" dirty="0" smtClean="0">
                <a:solidFill>
                  <a:srgbClr val="92D050"/>
                </a:solidFill>
              </a:rPr>
              <a:t>http://www.health.ny.gov/health_care/managed_care/mltc/mltcplans.htm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73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384" y="365125"/>
            <a:ext cx="7225502" cy="13255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MLTC Contracting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384" y="1825624"/>
            <a:ext cx="5178988" cy="420143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Select &amp; Contact as many MLTC listed in your County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Prepare letter of intent with supporting documents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 ready for site visit – Get the facility ready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Establish good relationship with provider representatives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Complete application and Contract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 on top for follow ups and keep ongoing log of all calls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Keep in mind all time frames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86" y="492329"/>
            <a:ext cx="5867400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64370"/>
            <a:ext cx="12192000" cy="79363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13" y="6130295"/>
            <a:ext cx="2345574" cy="6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35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632</Words>
  <Application>Microsoft Office PowerPoint</Application>
  <PresentationFormat>Custom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Practice with Confidence</vt:lpstr>
      <vt:lpstr>PowerPoint Presentation</vt:lpstr>
      <vt:lpstr>Social Adult Day Care Program </vt:lpstr>
      <vt:lpstr>Social Adult Day Care Program </vt:lpstr>
      <vt:lpstr>Successful program MUST HAVE</vt:lpstr>
      <vt:lpstr>Successful program MUST HAVE</vt:lpstr>
      <vt:lpstr>Successful program MUST HAVE</vt:lpstr>
      <vt:lpstr>Reimbursement</vt:lpstr>
      <vt:lpstr>MLTC Contracting</vt:lpstr>
      <vt:lpstr>While you wait…</vt:lpstr>
      <vt:lpstr>MLTC responded</vt:lpstr>
      <vt:lpstr>Start Billing Operations</vt:lpstr>
      <vt:lpstr>Billing Tips</vt:lpstr>
      <vt:lpstr>Today’s Challenges</vt:lpstr>
      <vt:lpstr>Today’s Challenges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Vladislav Dostavalov</dc:creator>
  <cp:lastModifiedBy>Olga Khabinskay</cp:lastModifiedBy>
  <cp:revision>17</cp:revision>
  <dcterms:created xsi:type="dcterms:W3CDTF">2014-11-17T14:12:06Z</dcterms:created>
  <dcterms:modified xsi:type="dcterms:W3CDTF">2014-11-17T20:02:54Z</dcterms:modified>
</cp:coreProperties>
</file>