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72" r:id="rId2"/>
    <p:sldId id="273" r:id="rId3"/>
    <p:sldId id="274" r:id="rId4"/>
    <p:sldId id="279" r:id="rId5"/>
    <p:sldId id="278" r:id="rId6"/>
    <p:sldId id="280" r:id="rId7"/>
    <p:sldId id="263" r:id="rId8"/>
    <p:sldId id="275" r:id="rId9"/>
    <p:sldId id="276" r:id="rId10"/>
    <p:sldId id="281" r:id="rId11"/>
    <p:sldId id="282" r:id="rId12"/>
    <p:sldId id="258" r:id="rId13"/>
    <p:sldId id="277" r:id="rId14"/>
  </p:sldIdLst>
  <p:sldSz cx="9144000" cy="6858000" type="screen4x3"/>
  <p:notesSz cx="6881813" cy="9296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lykakolyka" initials="o"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52" autoAdjust="0"/>
    <p:restoredTop sz="96433" autoAdjust="0"/>
  </p:normalViewPr>
  <p:slideViewPr>
    <p:cSldViewPr snapToGrid="0">
      <p:cViewPr>
        <p:scale>
          <a:sx n="100" d="100"/>
          <a:sy n="100" d="100"/>
        </p:scale>
        <p:origin x="-1944" y="-4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FC270F81-4089-4E88-A9D5-5D7768F8C75A}" type="datetimeFigureOut">
              <a:rPr lang="en-US" smtClean="0"/>
              <a:t>7/31/2014</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0B499DDB-A89E-457C-AF0C-83F911A9E92A}" type="slidenum">
              <a:rPr lang="en-US" smtClean="0"/>
              <a:t>‹#›</a:t>
            </a:fld>
            <a:endParaRPr lang="en-US"/>
          </a:p>
        </p:txBody>
      </p:sp>
    </p:spTree>
    <p:extLst>
      <p:ext uri="{BB962C8B-B14F-4D97-AF65-F5344CB8AC3E}">
        <p14:creationId xmlns:p14="http://schemas.microsoft.com/office/powerpoint/2010/main" val="3700215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5F778047-6440-4CEA-BC8E-60A5F12753F3}" type="datetimeFigureOut">
              <a:rPr lang="en-US" smtClean="0"/>
              <a:t>7/31/2014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91FFD221-06D1-4961-81C6-C94056E38BC4}" type="slidenum">
              <a:rPr lang="en-US" smtClean="0"/>
              <a:t>‹#›</a:t>
            </a:fld>
            <a:endParaRPr lang="en-US"/>
          </a:p>
        </p:txBody>
      </p:sp>
    </p:spTree>
    <p:extLst>
      <p:ext uri="{BB962C8B-B14F-4D97-AF65-F5344CB8AC3E}">
        <p14:creationId xmlns:p14="http://schemas.microsoft.com/office/powerpoint/2010/main" val="536596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1</a:t>
            </a:fld>
            <a:endParaRPr lang="en-US"/>
          </a:p>
        </p:txBody>
      </p:sp>
    </p:spTree>
    <p:extLst>
      <p:ext uri="{BB962C8B-B14F-4D97-AF65-F5344CB8AC3E}">
        <p14:creationId xmlns:p14="http://schemas.microsoft.com/office/powerpoint/2010/main" val="846150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10</a:t>
            </a:fld>
            <a:endParaRPr lang="en-US"/>
          </a:p>
        </p:txBody>
      </p:sp>
    </p:spTree>
    <p:extLst>
      <p:ext uri="{BB962C8B-B14F-4D97-AF65-F5344CB8AC3E}">
        <p14:creationId xmlns:p14="http://schemas.microsoft.com/office/powerpoint/2010/main" val="1343063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11</a:t>
            </a:fld>
            <a:endParaRPr lang="en-US"/>
          </a:p>
        </p:txBody>
      </p:sp>
    </p:spTree>
    <p:extLst>
      <p:ext uri="{BB962C8B-B14F-4D97-AF65-F5344CB8AC3E}">
        <p14:creationId xmlns:p14="http://schemas.microsoft.com/office/powerpoint/2010/main" val="1343063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12</a:t>
            </a:fld>
            <a:endParaRPr lang="en-US"/>
          </a:p>
        </p:txBody>
      </p:sp>
    </p:spTree>
    <p:extLst>
      <p:ext uri="{BB962C8B-B14F-4D97-AF65-F5344CB8AC3E}">
        <p14:creationId xmlns:p14="http://schemas.microsoft.com/office/powerpoint/2010/main" val="3677636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13</a:t>
            </a:fld>
            <a:endParaRPr lang="en-US"/>
          </a:p>
        </p:txBody>
      </p:sp>
    </p:spTree>
    <p:extLst>
      <p:ext uri="{BB962C8B-B14F-4D97-AF65-F5344CB8AC3E}">
        <p14:creationId xmlns:p14="http://schemas.microsoft.com/office/powerpoint/2010/main" val="1343063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2</a:t>
            </a:fld>
            <a:endParaRPr lang="en-US"/>
          </a:p>
        </p:txBody>
      </p:sp>
    </p:spTree>
    <p:extLst>
      <p:ext uri="{BB962C8B-B14F-4D97-AF65-F5344CB8AC3E}">
        <p14:creationId xmlns:p14="http://schemas.microsoft.com/office/powerpoint/2010/main" val="3909688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3</a:t>
            </a:fld>
            <a:endParaRPr lang="en-US"/>
          </a:p>
        </p:txBody>
      </p:sp>
    </p:spTree>
    <p:extLst>
      <p:ext uri="{BB962C8B-B14F-4D97-AF65-F5344CB8AC3E}">
        <p14:creationId xmlns:p14="http://schemas.microsoft.com/office/powerpoint/2010/main" val="1737949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4</a:t>
            </a:fld>
            <a:endParaRPr lang="en-US"/>
          </a:p>
        </p:txBody>
      </p:sp>
    </p:spTree>
    <p:extLst>
      <p:ext uri="{BB962C8B-B14F-4D97-AF65-F5344CB8AC3E}">
        <p14:creationId xmlns:p14="http://schemas.microsoft.com/office/powerpoint/2010/main" val="1737949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5</a:t>
            </a:fld>
            <a:endParaRPr lang="en-US"/>
          </a:p>
        </p:txBody>
      </p:sp>
    </p:spTree>
    <p:extLst>
      <p:ext uri="{BB962C8B-B14F-4D97-AF65-F5344CB8AC3E}">
        <p14:creationId xmlns:p14="http://schemas.microsoft.com/office/powerpoint/2010/main" val="1737949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6</a:t>
            </a:fld>
            <a:endParaRPr lang="en-US"/>
          </a:p>
        </p:txBody>
      </p:sp>
    </p:spTree>
    <p:extLst>
      <p:ext uri="{BB962C8B-B14F-4D97-AF65-F5344CB8AC3E}">
        <p14:creationId xmlns:p14="http://schemas.microsoft.com/office/powerpoint/2010/main" val="1737949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7</a:t>
            </a:fld>
            <a:endParaRPr lang="en-US"/>
          </a:p>
        </p:txBody>
      </p:sp>
    </p:spTree>
    <p:extLst>
      <p:ext uri="{BB962C8B-B14F-4D97-AF65-F5344CB8AC3E}">
        <p14:creationId xmlns:p14="http://schemas.microsoft.com/office/powerpoint/2010/main" val="877016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8</a:t>
            </a:fld>
            <a:endParaRPr lang="en-US"/>
          </a:p>
        </p:txBody>
      </p:sp>
    </p:spTree>
    <p:extLst>
      <p:ext uri="{BB962C8B-B14F-4D97-AF65-F5344CB8AC3E}">
        <p14:creationId xmlns:p14="http://schemas.microsoft.com/office/powerpoint/2010/main" val="1343063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FD221-06D1-4961-81C6-C94056E38BC4}" type="slidenum">
              <a:rPr lang="en-US" smtClean="0"/>
              <a:t>9</a:t>
            </a:fld>
            <a:endParaRPr lang="en-US"/>
          </a:p>
        </p:txBody>
      </p:sp>
    </p:spTree>
    <p:extLst>
      <p:ext uri="{BB962C8B-B14F-4D97-AF65-F5344CB8AC3E}">
        <p14:creationId xmlns:p14="http://schemas.microsoft.com/office/powerpoint/2010/main" val="1343063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32E6507-FB25-47D3-A588-BC7B4B778F5B}" type="datetimeFigureOut">
              <a:rPr lang="ru-RU" smtClean="0"/>
              <a:pPr/>
              <a:t>31.07.2014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CE8E9-D1A2-40DA-B4F1-196257E1998E}" type="slidenum">
              <a:rPr lang="ru-RU" smtClean="0"/>
              <a:pPr/>
              <a:t>‹#›</a:t>
            </a:fld>
            <a:endParaRPr lang="ru-RU"/>
          </a:p>
        </p:txBody>
      </p:sp>
    </p:spTree>
    <p:extLst>
      <p:ext uri="{BB962C8B-B14F-4D97-AF65-F5344CB8AC3E}">
        <p14:creationId xmlns:p14="http://schemas.microsoft.com/office/powerpoint/2010/main" val="2227350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2E6507-FB25-47D3-A588-BC7B4B778F5B}" type="datetimeFigureOut">
              <a:rPr lang="ru-RU" smtClean="0"/>
              <a:pPr/>
              <a:t>31.07.2014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CE8E9-D1A2-40DA-B4F1-196257E1998E}" type="slidenum">
              <a:rPr lang="ru-RU" smtClean="0"/>
              <a:pPr/>
              <a:t>‹#›</a:t>
            </a:fld>
            <a:endParaRPr lang="ru-RU"/>
          </a:p>
        </p:txBody>
      </p:sp>
    </p:spTree>
    <p:extLst>
      <p:ext uri="{BB962C8B-B14F-4D97-AF65-F5344CB8AC3E}">
        <p14:creationId xmlns:p14="http://schemas.microsoft.com/office/powerpoint/2010/main" val="3379779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2E6507-FB25-47D3-A588-BC7B4B778F5B}" type="datetimeFigureOut">
              <a:rPr lang="ru-RU" smtClean="0"/>
              <a:pPr/>
              <a:t>31.07.2014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CE8E9-D1A2-40DA-B4F1-196257E1998E}" type="slidenum">
              <a:rPr lang="ru-RU" smtClean="0"/>
              <a:pPr/>
              <a:t>‹#›</a:t>
            </a:fld>
            <a:endParaRPr lang="ru-RU"/>
          </a:p>
        </p:txBody>
      </p:sp>
    </p:spTree>
    <p:extLst>
      <p:ext uri="{BB962C8B-B14F-4D97-AF65-F5344CB8AC3E}">
        <p14:creationId xmlns:p14="http://schemas.microsoft.com/office/powerpoint/2010/main" val="3377242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2E6507-FB25-47D3-A588-BC7B4B778F5B}" type="datetimeFigureOut">
              <a:rPr lang="ru-RU" smtClean="0"/>
              <a:pPr/>
              <a:t>31.07.2014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CE8E9-D1A2-40DA-B4F1-196257E1998E}" type="slidenum">
              <a:rPr lang="ru-RU" smtClean="0"/>
              <a:pPr/>
              <a:t>‹#›</a:t>
            </a:fld>
            <a:endParaRPr lang="ru-RU"/>
          </a:p>
        </p:txBody>
      </p:sp>
    </p:spTree>
    <p:extLst>
      <p:ext uri="{BB962C8B-B14F-4D97-AF65-F5344CB8AC3E}">
        <p14:creationId xmlns:p14="http://schemas.microsoft.com/office/powerpoint/2010/main" val="346807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2E6507-FB25-47D3-A588-BC7B4B778F5B}" type="datetimeFigureOut">
              <a:rPr lang="ru-RU" smtClean="0"/>
              <a:pPr/>
              <a:t>31.07.2014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CE8E9-D1A2-40DA-B4F1-196257E1998E}" type="slidenum">
              <a:rPr lang="ru-RU" smtClean="0"/>
              <a:pPr/>
              <a:t>‹#›</a:t>
            </a:fld>
            <a:endParaRPr lang="ru-RU"/>
          </a:p>
        </p:txBody>
      </p:sp>
    </p:spTree>
    <p:extLst>
      <p:ext uri="{BB962C8B-B14F-4D97-AF65-F5344CB8AC3E}">
        <p14:creationId xmlns:p14="http://schemas.microsoft.com/office/powerpoint/2010/main" val="411937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32E6507-FB25-47D3-A588-BC7B4B778F5B}" type="datetimeFigureOut">
              <a:rPr lang="ru-RU" smtClean="0"/>
              <a:pPr/>
              <a:t>31.07.2014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18CE8E9-D1A2-40DA-B4F1-196257E1998E}" type="slidenum">
              <a:rPr lang="ru-RU" smtClean="0"/>
              <a:pPr/>
              <a:t>‹#›</a:t>
            </a:fld>
            <a:endParaRPr lang="ru-RU"/>
          </a:p>
        </p:txBody>
      </p:sp>
    </p:spTree>
    <p:extLst>
      <p:ext uri="{BB962C8B-B14F-4D97-AF65-F5344CB8AC3E}">
        <p14:creationId xmlns:p14="http://schemas.microsoft.com/office/powerpoint/2010/main" val="265100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32E6507-FB25-47D3-A588-BC7B4B778F5B}" type="datetimeFigureOut">
              <a:rPr lang="ru-RU" smtClean="0"/>
              <a:pPr/>
              <a:t>31.07.2014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18CE8E9-D1A2-40DA-B4F1-196257E1998E}" type="slidenum">
              <a:rPr lang="ru-RU" smtClean="0"/>
              <a:pPr/>
              <a:t>‹#›</a:t>
            </a:fld>
            <a:endParaRPr lang="ru-RU"/>
          </a:p>
        </p:txBody>
      </p:sp>
    </p:spTree>
    <p:extLst>
      <p:ext uri="{BB962C8B-B14F-4D97-AF65-F5344CB8AC3E}">
        <p14:creationId xmlns:p14="http://schemas.microsoft.com/office/powerpoint/2010/main" val="3638128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32E6507-FB25-47D3-A588-BC7B4B778F5B}" type="datetimeFigureOut">
              <a:rPr lang="ru-RU" smtClean="0"/>
              <a:pPr/>
              <a:t>31.07.2014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18CE8E9-D1A2-40DA-B4F1-196257E1998E}" type="slidenum">
              <a:rPr lang="ru-RU" smtClean="0"/>
              <a:pPr/>
              <a:t>‹#›</a:t>
            </a:fld>
            <a:endParaRPr lang="ru-RU"/>
          </a:p>
        </p:txBody>
      </p:sp>
    </p:spTree>
    <p:extLst>
      <p:ext uri="{BB962C8B-B14F-4D97-AF65-F5344CB8AC3E}">
        <p14:creationId xmlns:p14="http://schemas.microsoft.com/office/powerpoint/2010/main" val="183322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E6507-FB25-47D3-A588-BC7B4B778F5B}" type="datetimeFigureOut">
              <a:rPr lang="ru-RU" smtClean="0"/>
              <a:pPr/>
              <a:t>31.07.2014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18CE8E9-D1A2-40DA-B4F1-196257E1998E}" type="slidenum">
              <a:rPr lang="ru-RU" smtClean="0"/>
              <a:pPr/>
              <a:t>‹#›</a:t>
            </a:fld>
            <a:endParaRPr lang="ru-RU"/>
          </a:p>
        </p:txBody>
      </p:sp>
    </p:spTree>
    <p:extLst>
      <p:ext uri="{BB962C8B-B14F-4D97-AF65-F5344CB8AC3E}">
        <p14:creationId xmlns:p14="http://schemas.microsoft.com/office/powerpoint/2010/main" val="2320818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2E6507-FB25-47D3-A588-BC7B4B778F5B}" type="datetimeFigureOut">
              <a:rPr lang="ru-RU" smtClean="0"/>
              <a:pPr/>
              <a:t>31.07.2014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18CE8E9-D1A2-40DA-B4F1-196257E1998E}" type="slidenum">
              <a:rPr lang="ru-RU" smtClean="0"/>
              <a:pPr/>
              <a:t>‹#›</a:t>
            </a:fld>
            <a:endParaRPr lang="ru-RU"/>
          </a:p>
        </p:txBody>
      </p:sp>
    </p:spTree>
    <p:extLst>
      <p:ext uri="{BB962C8B-B14F-4D97-AF65-F5344CB8AC3E}">
        <p14:creationId xmlns:p14="http://schemas.microsoft.com/office/powerpoint/2010/main" val="1290116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2E6507-FB25-47D3-A588-BC7B4B778F5B}" type="datetimeFigureOut">
              <a:rPr lang="ru-RU" smtClean="0"/>
              <a:pPr/>
              <a:t>31.07.2014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18CE8E9-D1A2-40DA-B4F1-196257E1998E}" type="slidenum">
              <a:rPr lang="ru-RU" smtClean="0"/>
              <a:pPr/>
              <a:t>‹#›</a:t>
            </a:fld>
            <a:endParaRPr lang="ru-RU"/>
          </a:p>
        </p:txBody>
      </p:sp>
    </p:spTree>
    <p:extLst>
      <p:ext uri="{BB962C8B-B14F-4D97-AF65-F5344CB8AC3E}">
        <p14:creationId xmlns:p14="http://schemas.microsoft.com/office/powerpoint/2010/main" val="301771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E6507-FB25-47D3-A588-BC7B4B778F5B}" type="datetimeFigureOut">
              <a:rPr lang="ru-RU" smtClean="0"/>
              <a:pPr/>
              <a:t>31.07.2014</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CE8E9-D1A2-40DA-B4F1-196257E1998E}" type="slidenum">
              <a:rPr lang="ru-RU" smtClean="0"/>
              <a:pPr/>
              <a:t>‹#›</a:t>
            </a:fld>
            <a:endParaRPr lang="ru-RU"/>
          </a:p>
        </p:txBody>
      </p:sp>
    </p:spTree>
    <p:extLst>
      <p:ext uri="{BB962C8B-B14F-4D97-AF65-F5344CB8AC3E}">
        <p14:creationId xmlns:p14="http://schemas.microsoft.com/office/powerpoint/2010/main" val="207210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medicaloffice.about.com/od/reimbursements/tp/Medical-Office-Start-Up-Checklist.htm" TargetMode="External"/><Relationship Id="rId3" Type="http://schemas.openxmlformats.org/officeDocument/2006/relationships/image" Target="../media/image2.png"/><Relationship Id="rId7" Type="http://schemas.openxmlformats.org/officeDocument/2006/relationships/hyperlink" Target="http://medicaloffice.about.com/od/providerenrollment/tp/The-Medicare-Enrollment-Process.htm"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medicaloffice.about.com/od/medicalofficeassessment/a/managedcarecontract.htm" TargetMode="External"/><Relationship Id="rId5" Type="http://schemas.openxmlformats.org/officeDocument/2006/relationships/hyperlink" Target="http://medicaloffice.about.com/od/reimbursements/a/The-Importance-Of-Professional-Credentialing.htm" TargetMode="External"/><Relationship Id="rId10" Type="http://schemas.openxmlformats.org/officeDocument/2006/relationships/image" Target="../media/image4.png"/><Relationship Id="rId4" Type="http://schemas.openxmlformats.org/officeDocument/2006/relationships/hyperlink" Target="http://medicaloffice.about.com/bio/Joy-Hicks-83477.htm" TargetMode="External"/><Relationship Id="rId9" Type="http://schemas.openxmlformats.org/officeDocument/2006/relationships/hyperlink" Target="http://wchsb.com/Provider-Credentialing-Servic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hyperlink" Target="mailto:olgak@wchsb.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889" y="882968"/>
            <a:ext cx="7022222" cy="5092063"/>
          </a:xfrm>
          <a:prstGeom prst="rect">
            <a:avLst/>
          </a:prstGeom>
        </p:spPr>
      </p:pic>
    </p:spTree>
    <p:extLst>
      <p:ext uri="{BB962C8B-B14F-4D97-AF65-F5344CB8AC3E}">
        <p14:creationId xmlns:p14="http://schemas.microsoft.com/office/powerpoint/2010/main" val="2114801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 y="-4652"/>
            <a:ext cx="9144000" cy="58185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3" name="TextBox 12"/>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2" name="TextBox 1"/>
          <p:cNvSpPr txBox="1"/>
          <p:nvPr/>
        </p:nvSpPr>
        <p:spPr>
          <a:xfrm>
            <a:off x="425862" y="234320"/>
            <a:ext cx="8183301" cy="1384995"/>
          </a:xfrm>
          <a:prstGeom prst="rect">
            <a:avLst/>
          </a:prstGeom>
          <a:noFill/>
        </p:spPr>
        <p:txBody>
          <a:bodyPr wrap="square" rtlCol="0">
            <a:spAutoFit/>
          </a:bodyPr>
          <a:lstStyle/>
          <a:p>
            <a:pPr algn="ctr"/>
            <a:r>
              <a:rPr lang="en-US" sz="3600" b="1" dirty="0" smtClean="0">
                <a:solidFill>
                  <a:schemeClr val="bg1"/>
                </a:solidFill>
              </a:rPr>
              <a:t>Appeal Letters continue</a:t>
            </a:r>
          </a:p>
          <a:p>
            <a:endParaRPr lang="en-US" sz="2400" dirty="0" smtClean="0"/>
          </a:p>
          <a:p>
            <a:r>
              <a:rPr lang="en-US" sz="2400" dirty="0"/>
              <a:t>	</a:t>
            </a:r>
            <a:r>
              <a:rPr lang="en-US" sz="2400" dirty="0" smtClean="0"/>
              <a:t>			 </a:t>
            </a:r>
            <a:endParaRPr lang="en-US" sz="3200" b="1" dirty="0">
              <a:solidFill>
                <a:schemeClr val="accent1">
                  <a:lumMod val="50000"/>
                </a:schemeClr>
              </a:solidFill>
              <a:latin typeface="Baskerville Old Face" panose="02020602080505020303" pitchFamily="18" charset="0"/>
            </a:endParaRPr>
          </a:p>
        </p:txBody>
      </p:sp>
      <p:sp>
        <p:nvSpPr>
          <p:cNvPr id="6" name="TextBox 5"/>
          <p:cNvSpPr txBox="1"/>
          <p:nvPr/>
        </p:nvSpPr>
        <p:spPr>
          <a:xfrm>
            <a:off x="647701" y="1069325"/>
            <a:ext cx="7200900" cy="7571303"/>
          </a:xfrm>
          <a:prstGeom prst="rect">
            <a:avLst/>
          </a:prstGeom>
          <a:noFill/>
        </p:spPr>
        <p:txBody>
          <a:bodyPr wrap="square" rtlCol="0">
            <a:spAutoFit/>
          </a:bodyPr>
          <a:lstStyle/>
          <a:p>
            <a:r>
              <a:rPr lang="en-US" dirty="0" smtClean="0">
                <a:solidFill>
                  <a:schemeClr val="bg1"/>
                </a:solidFill>
              </a:rPr>
              <a:t>Our </a:t>
            </a:r>
            <a:r>
              <a:rPr lang="en-US" dirty="0">
                <a:solidFill>
                  <a:schemeClr val="bg1"/>
                </a:solidFill>
              </a:rPr>
              <a:t>practice is located in the midst of a huge residential area; one of the largest cooperative housing developments in the world. This community is made up of mostly geriatric residents requiring physical therapy and pain management. Several </a:t>
            </a:r>
            <a:r>
              <a:rPr lang="en-US" dirty="0" err="1">
                <a:solidFill>
                  <a:schemeClr val="bg1"/>
                </a:solidFill>
              </a:rPr>
              <a:t>AmeriGroup</a:t>
            </a:r>
            <a:r>
              <a:rPr lang="en-US" dirty="0">
                <a:solidFill>
                  <a:schemeClr val="bg1"/>
                </a:solidFill>
              </a:rPr>
              <a:t> members have been referred to us by the primary care doctor within the area. Moreover, patients quite often walk into our office for services, and as you are probably aware turning away a member in pain can result in higher medical costs, hospital care and an altered state of mind. This results in higher costs for </a:t>
            </a:r>
            <a:r>
              <a:rPr lang="en-US" dirty="0" err="1">
                <a:solidFill>
                  <a:schemeClr val="bg1"/>
                </a:solidFill>
              </a:rPr>
              <a:t>AmeriGroup</a:t>
            </a:r>
            <a:r>
              <a:rPr lang="en-US" dirty="0">
                <a:solidFill>
                  <a:schemeClr val="bg1"/>
                </a:solidFill>
              </a:rPr>
              <a:t> due to the patient’s worsened condition</a:t>
            </a:r>
            <a:r>
              <a:rPr lang="en-US" dirty="0" smtClean="0">
                <a:solidFill>
                  <a:schemeClr val="bg1"/>
                </a:solidFill>
              </a:rPr>
              <a:t>.</a:t>
            </a:r>
          </a:p>
          <a:p>
            <a:endParaRPr lang="en-US" dirty="0" smtClean="0">
              <a:solidFill>
                <a:schemeClr val="bg1"/>
              </a:solidFill>
            </a:endParaRPr>
          </a:p>
          <a:p>
            <a:r>
              <a:rPr lang="en-US" dirty="0">
                <a:solidFill>
                  <a:schemeClr val="bg1"/>
                </a:solidFill>
              </a:rPr>
              <a:t>According to </a:t>
            </a:r>
            <a:r>
              <a:rPr lang="en-US" dirty="0" err="1">
                <a:solidFill>
                  <a:schemeClr val="bg1"/>
                </a:solidFill>
              </a:rPr>
              <a:t>AmeriGroup</a:t>
            </a:r>
            <a:r>
              <a:rPr lang="en-US" dirty="0">
                <a:solidFill>
                  <a:schemeClr val="bg1"/>
                </a:solidFill>
              </a:rPr>
              <a:t>; online provider directory, within five mile of our location there are three other facilities that provide care to patients, but they are more focused on the treating the pain, not focusing on the source of the pain. Only a physical therapist can accurately determine and restore musculoskeletal conditions.</a:t>
            </a:r>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080219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9144000" cy="58185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3" name="TextBox 12"/>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2" name="TextBox 1"/>
          <p:cNvSpPr txBox="1"/>
          <p:nvPr/>
        </p:nvSpPr>
        <p:spPr>
          <a:xfrm>
            <a:off x="480349" y="911084"/>
            <a:ext cx="8183301" cy="7417415"/>
          </a:xfrm>
          <a:prstGeom prst="rect">
            <a:avLst/>
          </a:prstGeom>
          <a:noFill/>
        </p:spPr>
        <p:txBody>
          <a:bodyPr wrap="square" rtlCol="0">
            <a:spAutoFit/>
          </a:bodyPr>
          <a:lstStyle/>
          <a:p>
            <a:pPr algn="ctr"/>
            <a:r>
              <a:rPr lang="en-US" sz="6000" b="1" dirty="0" smtClean="0">
                <a:solidFill>
                  <a:schemeClr val="bg1"/>
                </a:solidFill>
              </a:rPr>
              <a:t>Final Options……</a:t>
            </a:r>
            <a:endParaRPr lang="en-US" sz="6000" b="1" dirty="0" smtClean="0">
              <a:solidFill>
                <a:schemeClr val="bg1"/>
              </a:solidFill>
            </a:endParaRPr>
          </a:p>
          <a:p>
            <a:endParaRPr lang="en-US" sz="2400" dirty="0" smtClean="0"/>
          </a:p>
          <a:p>
            <a:r>
              <a:rPr lang="en-US" sz="2400" dirty="0"/>
              <a:t>	</a:t>
            </a:r>
            <a:endParaRPr lang="en-US" sz="2400" dirty="0"/>
          </a:p>
          <a:p>
            <a:pPr algn="ctr"/>
            <a:r>
              <a:rPr lang="en-US" sz="3200" dirty="0" smtClean="0">
                <a:solidFill>
                  <a:schemeClr val="bg1"/>
                </a:solidFill>
              </a:rPr>
              <a:t>CONTRACT WITH IPA</a:t>
            </a:r>
            <a:r>
              <a:rPr lang="en-US" sz="3200" dirty="0" smtClean="0"/>
              <a:t>	</a:t>
            </a:r>
            <a:r>
              <a:rPr lang="en-US" sz="3200" dirty="0"/>
              <a:t>/</a:t>
            </a:r>
            <a:r>
              <a:rPr lang="en-US" sz="3200" dirty="0" smtClean="0"/>
              <a:t> </a:t>
            </a:r>
            <a:r>
              <a:rPr lang="en-US" sz="3200" dirty="0">
                <a:solidFill>
                  <a:schemeClr val="bg1"/>
                </a:solidFill>
              </a:rPr>
              <a:t>HIRE </a:t>
            </a:r>
            <a:r>
              <a:rPr lang="en-US" sz="3200" dirty="0" smtClean="0">
                <a:solidFill>
                  <a:schemeClr val="bg1"/>
                </a:solidFill>
              </a:rPr>
              <a:t>ATTORNEY  </a:t>
            </a:r>
            <a:r>
              <a:rPr lang="en-US" sz="3200" dirty="0"/>
              <a:t>/</a:t>
            </a:r>
            <a:r>
              <a:rPr lang="en-US" sz="3200" dirty="0" smtClean="0">
                <a:solidFill>
                  <a:schemeClr val="bg1"/>
                </a:solidFill>
              </a:rPr>
              <a:t> </a:t>
            </a:r>
          </a:p>
          <a:p>
            <a:pPr algn="ctr"/>
            <a:r>
              <a:rPr lang="en-US" sz="3200" dirty="0" smtClean="0">
                <a:solidFill>
                  <a:schemeClr val="bg1"/>
                </a:solidFill>
              </a:rPr>
              <a:t>CREDENTIALING EXPERT IN YOUR AREA</a:t>
            </a:r>
            <a:endParaRPr lang="en-US" sz="3200" dirty="0">
              <a:solidFill>
                <a:schemeClr val="bg1"/>
              </a:solidFill>
            </a:endParaRPr>
          </a:p>
          <a:p>
            <a:r>
              <a:rPr lang="en-US" sz="3200" dirty="0" smtClean="0"/>
              <a:t>				</a:t>
            </a:r>
          </a:p>
          <a:p>
            <a:r>
              <a:rPr lang="en-US" sz="2400" dirty="0"/>
              <a:t>	</a:t>
            </a:r>
            <a:r>
              <a:rPr lang="en-US" sz="2400" dirty="0" smtClean="0"/>
              <a:t>			</a:t>
            </a:r>
          </a:p>
          <a:p>
            <a:endParaRPr lang="en-US" sz="2400" dirty="0"/>
          </a:p>
          <a:p>
            <a:endParaRPr lang="en-US" sz="2400" dirty="0" smtClean="0"/>
          </a:p>
          <a:p>
            <a:r>
              <a:rPr lang="en-US" sz="2400" dirty="0" smtClean="0"/>
              <a:t>	 </a:t>
            </a:r>
            <a:endParaRPr lang="en-US" sz="2400" dirty="0" smtClean="0"/>
          </a:p>
          <a:p>
            <a:endParaRPr lang="en-US" sz="2400" b="1" dirty="0">
              <a:solidFill>
                <a:schemeClr val="accent1">
                  <a:lumMod val="50000"/>
                </a:schemeClr>
              </a:solidFill>
              <a:latin typeface="Baskerville Old Face" panose="02020602080505020303" pitchFamily="18" charset="0"/>
            </a:endParaRPr>
          </a:p>
          <a:p>
            <a:endParaRPr lang="en-US" sz="2400" b="1" dirty="0" smtClean="0">
              <a:solidFill>
                <a:schemeClr val="accent1">
                  <a:lumMod val="50000"/>
                </a:schemeClr>
              </a:solidFill>
              <a:latin typeface="Baskerville Old Face" panose="02020602080505020303" pitchFamily="18" charset="0"/>
            </a:endParaRPr>
          </a:p>
          <a:p>
            <a:endParaRPr lang="en-US" sz="2400" b="1" dirty="0">
              <a:solidFill>
                <a:schemeClr val="accent1">
                  <a:lumMod val="50000"/>
                </a:schemeClr>
              </a:solidFill>
              <a:latin typeface="Baskerville Old Face" panose="02020602080505020303" pitchFamily="18" charset="0"/>
            </a:endParaRPr>
          </a:p>
          <a:p>
            <a:endParaRPr lang="en-US" sz="2400" b="1" dirty="0" smtClean="0">
              <a:solidFill>
                <a:schemeClr val="accent1">
                  <a:lumMod val="50000"/>
                </a:schemeClr>
              </a:solidFill>
              <a:latin typeface="Baskerville Old Face" panose="02020602080505020303" pitchFamily="18" charset="0"/>
            </a:endParaRPr>
          </a:p>
          <a:p>
            <a:endParaRPr lang="en-US" sz="2400" b="1" dirty="0">
              <a:solidFill>
                <a:schemeClr val="accent1">
                  <a:lumMod val="50000"/>
                </a:schemeClr>
              </a:solidFill>
              <a:latin typeface="Baskerville Old Face" panose="02020602080505020303" pitchFamily="18" charset="0"/>
            </a:endParaRPr>
          </a:p>
          <a:p>
            <a:endParaRPr lang="en-US" sz="2400" b="1" dirty="0" smtClean="0">
              <a:solidFill>
                <a:schemeClr val="accent1">
                  <a:lumMod val="50000"/>
                </a:schemeClr>
              </a:solidFill>
              <a:latin typeface="Baskerville Old Face" panose="02020602080505020303" pitchFamily="18" charset="0"/>
            </a:endParaRPr>
          </a:p>
          <a:p>
            <a:endParaRPr lang="en-US" sz="3200" b="1" dirty="0">
              <a:solidFill>
                <a:schemeClr val="accent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val="1634331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91440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274036" y="-1"/>
            <a:ext cx="8595929"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8" name="TextBox 7"/>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0" name="TextBox 9"/>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2" name="TextBox 1"/>
          <p:cNvSpPr txBox="1"/>
          <p:nvPr/>
        </p:nvSpPr>
        <p:spPr>
          <a:xfrm>
            <a:off x="367096" y="156469"/>
            <a:ext cx="8457306" cy="5585930"/>
          </a:xfrm>
          <a:prstGeom prst="rect">
            <a:avLst/>
          </a:prstGeom>
          <a:noFill/>
        </p:spPr>
        <p:txBody>
          <a:bodyPr wrap="square" numCol="3" spcCol="180000" rtlCol="0">
            <a:normAutofit fontScale="92500" lnSpcReduction="10000"/>
          </a:bodyPr>
          <a:lstStyle/>
          <a:p>
            <a:r>
              <a:rPr lang="en-US" sz="1200" b="1" dirty="0" smtClean="0">
                <a:solidFill>
                  <a:schemeClr val="tx1">
                    <a:lumMod val="85000"/>
                    <a:lumOff val="15000"/>
                  </a:schemeClr>
                </a:solidFill>
                <a:latin typeface="Arial" panose="020B0604020202020204" pitchFamily="34" charset="0"/>
                <a:cs typeface="Arial" panose="020B0604020202020204" pitchFamily="34" charset="0"/>
              </a:rPr>
              <a:t>Credentialing </a:t>
            </a:r>
            <a:r>
              <a:rPr lang="en-US" sz="1200" b="1" dirty="0">
                <a:solidFill>
                  <a:schemeClr val="tx1">
                    <a:lumMod val="85000"/>
                    <a:lumOff val="15000"/>
                  </a:schemeClr>
                </a:solidFill>
                <a:latin typeface="Arial" panose="020B0604020202020204" pitchFamily="34" charset="0"/>
                <a:cs typeface="Arial" panose="020B0604020202020204" pitchFamily="34" charset="0"/>
              </a:rPr>
              <a:t>and the New </a:t>
            </a:r>
            <a:r>
              <a:rPr lang="en-US" sz="1200" b="1" dirty="0" smtClean="0">
                <a:solidFill>
                  <a:schemeClr val="tx1">
                    <a:lumMod val="85000"/>
                    <a:lumOff val="15000"/>
                  </a:schemeClr>
                </a:solidFill>
                <a:latin typeface="Arial" panose="020B0604020202020204" pitchFamily="34" charset="0"/>
                <a:cs typeface="Arial" panose="020B0604020202020204" pitchFamily="34" charset="0"/>
              </a:rPr>
              <a:t>Graduate</a:t>
            </a:r>
          </a:p>
          <a:p>
            <a:pPr>
              <a:spcBef>
                <a:spcPts val="600"/>
              </a:spcBef>
            </a:pPr>
            <a:r>
              <a:rPr lang="en-US" sz="1000" b="1" i="1" dirty="0">
                <a:solidFill>
                  <a:schemeClr val="tx1">
                    <a:lumMod val="85000"/>
                    <a:lumOff val="15000"/>
                  </a:schemeClr>
                </a:solidFill>
              </a:rPr>
              <a:t>With Guest Author Olga Khabinskay, </a:t>
            </a:r>
            <a:r>
              <a:rPr lang="en-US" sz="1000" b="1" i="1" dirty="0" smtClean="0">
                <a:solidFill>
                  <a:schemeClr val="tx1">
                    <a:lumMod val="85000"/>
                    <a:lumOff val="15000"/>
                  </a:schemeClr>
                </a:solidFill>
              </a:rPr>
              <a:t>                          Chief Operating </a:t>
            </a:r>
            <a:r>
              <a:rPr lang="en-US" sz="1000" b="1" i="1" dirty="0" err="1" smtClean="0">
                <a:solidFill>
                  <a:schemeClr val="tx1">
                    <a:lumMod val="85000"/>
                    <a:lumOff val="15000"/>
                  </a:schemeClr>
                </a:solidFill>
              </a:rPr>
              <a:t>Offier</a:t>
            </a:r>
            <a:r>
              <a:rPr lang="en-US" sz="1000" b="1" i="1" dirty="0" smtClean="0">
                <a:solidFill>
                  <a:schemeClr val="tx1">
                    <a:lumMod val="85000"/>
                    <a:lumOff val="15000"/>
                  </a:schemeClr>
                </a:solidFill>
              </a:rPr>
              <a:t>, </a:t>
            </a:r>
            <a:r>
              <a:rPr lang="en-US" sz="1000" b="1" i="1" dirty="0">
                <a:solidFill>
                  <a:schemeClr val="tx1">
                    <a:lumMod val="85000"/>
                    <a:lumOff val="15000"/>
                  </a:schemeClr>
                </a:solidFill>
              </a:rPr>
              <a:t>WCH Service Bureau Inc</a:t>
            </a:r>
            <a:r>
              <a:rPr lang="en-US" sz="1000" b="1" i="1" dirty="0" smtClean="0">
                <a:solidFill>
                  <a:schemeClr val="tx1">
                    <a:lumMod val="85000"/>
                    <a:lumOff val="15000"/>
                  </a:schemeClr>
                </a:solidFill>
              </a:rPr>
              <a:t>.</a:t>
            </a:r>
            <a:endParaRPr lang="en-US" sz="1200" b="1" dirty="0">
              <a:solidFill>
                <a:schemeClr val="tx1">
                  <a:lumMod val="85000"/>
                  <a:lumOff val="15000"/>
                </a:schemeClr>
              </a:solidFill>
            </a:endParaRPr>
          </a:p>
          <a:p>
            <a:r>
              <a:rPr lang="en-US" sz="900" dirty="0">
                <a:solidFill>
                  <a:schemeClr val="tx1">
                    <a:lumMod val="85000"/>
                    <a:lumOff val="15000"/>
                  </a:schemeClr>
                </a:solidFill>
              </a:rPr>
              <a:t>By </a:t>
            </a:r>
            <a:r>
              <a:rPr lang="en-US" sz="900" dirty="0">
                <a:solidFill>
                  <a:schemeClr val="tx1">
                    <a:lumMod val="85000"/>
                    <a:lumOff val="15000"/>
                  </a:schemeClr>
                </a:solidFill>
                <a:hlinkClick r:id="rId4"/>
              </a:rPr>
              <a:t>Joy Hicks</a:t>
            </a:r>
            <a:r>
              <a:rPr lang="en-US" sz="900" dirty="0">
                <a:solidFill>
                  <a:schemeClr val="tx1">
                    <a:lumMod val="85000"/>
                    <a:lumOff val="15000"/>
                  </a:schemeClr>
                </a:solidFill>
              </a:rPr>
              <a:t>, About.com </a:t>
            </a:r>
            <a:r>
              <a:rPr lang="en-US" sz="900" dirty="0" smtClean="0">
                <a:solidFill>
                  <a:schemeClr val="tx1">
                    <a:lumMod val="85000"/>
                    <a:lumOff val="15000"/>
                  </a:schemeClr>
                </a:solidFill>
              </a:rPr>
              <a:t>Guide</a:t>
            </a:r>
            <a:endParaRPr lang="en-US" sz="1200" b="1" dirty="0">
              <a:solidFill>
                <a:schemeClr val="tx1">
                  <a:lumMod val="85000"/>
                  <a:lumOff val="15000"/>
                </a:schemeClr>
              </a:solidFill>
              <a:latin typeface="Arial" panose="020B0604020202020204" pitchFamily="34" charset="0"/>
              <a:cs typeface="Arial" panose="020B0604020202020204" pitchFamily="34" charset="0"/>
            </a:endParaRPr>
          </a:p>
          <a:p>
            <a:pPr indent="216000">
              <a:spcBef>
                <a:spcPts val="600"/>
              </a:spcBef>
            </a:pPr>
            <a:r>
              <a:rPr lang="en-US" sz="1100" dirty="0" smtClean="0">
                <a:solidFill>
                  <a:schemeClr val="tx1">
                    <a:lumMod val="85000"/>
                    <a:lumOff val="15000"/>
                  </a:schemeClr>
                </a:solidFill>
              </a:rPr>
              <a:t>As new medical school graduates begin preparing for their new career as physicians, it is of the utmost importance to begin focusing on the area of credentialing as soon as possible. Most medical graduates are woefully unprepared for many of the financial aspects of being a doctor because they have intentionally been focused on the technical and humanist aspects of the medical profession. This is why it may be necessary to find someone they can trust to guide them through this process.</a:t>
            </a:r>
          </a:p>
          <a:p>
            <a:pPr>
              <a:spcBef>
                <a:spcPts val="600"/>
              </a:spcBef>
            </a:pPr>
            <a:r>
              <a:rPr lang="en-US" sz="1100" dirty="0" smtClean="0">
                <a:solidFill>
                  <a:schemeClr val="tx1">
                    <a:lumMod val="85000"/>
                    <a:lumOff val="15000"/>
                  </a:schemeClr>
                </a:solidFill>
                <a:hlinkClick r:id="rId5"/>
              </a:rPr>
              <a:t>Credentialing</a:t>
            </a:r>
            <a:r>
              <a:rPr lang="en-US" sz="1100" dirty="0" smtClean="0">
                <a:solidFill>
                  <a:schemeClr val="tx1">
                    <a:lumMod val="85000"/>
                    <a:lumOff val="15000"/>
                  </a:schemeClr>
                </a:solidFill>
              </a:rPr>
              <a:t> is the process by which insurance networks, healthcare organizations and hospitals obtain and evaluate documentation regarding a medical provider's education, training, work history, licensure, regulatory compliance record and malpractice history before allowing that provider to participate in a network or treat patients at a hospital or medical facility. Patients come to a doctor with a private and government insurance plans, such as Medicare and Medicaid, that covers part or all of their medical visits, procedures, prescriptions and hospitalization costs. If a doctor is not "credentialed" by the patient's insurance company, Medicare, or Medicaid plans, they will not be paid for their service and cannot submit their medical bills.</a:t>
            </a:r>
          </a:p>
          <a:p>
            <a:pPr>
              <a:spcBef>
                <a:spcPts val="600"/>
              </a:spcBef>
            </a:pPr>
            <a:r>
              <a:rPr lang="en-US" sz="1100" dirty="0" smtClean="0">
                <a:solidFill>
                  <a:schemeClr val="tx1">
                    <a:lumMod val="85000"/>
                    <a:lumOff val="15000"/>
                  </a:schemeClr>
                </a:solidFill>
              </a:rPr>
              <a:t>It is a common misperception that credentialing and contracting are the same thing. In some cases, the two processes occur concurrently but they are independent of one another. </a:t>
            </a:r>
            <a:r>
              <a:rPr lang="en-US" sz="1100" dirty="0" smtClean="0">
                <a:solidFill>
                  <a:schemeClr val="tx1">
                    <a:lumMod val="85000"/>
                    <a:lumOff val="15000"/>
                  </a:schemeClr>
                </a:solidFill>
                <a:hlinkClick r:id="rId6"/>
              </a:rPr>
              <a:t>Contracting</a:t>
            </a:r>
            <a:r>
              <a:rPr lang="en-US" sz="1100" dirty="0" smtClean="0">
                <a:solidFill>
                  <a:schemeClr val="tx1">
                    <a:lumMod val="85000"/>
                    <a:lumOff val="15000"/>
                  </a:schemeClr>
                </a:solidFill>
              </a:rPr>
              <a:t> is the initial step in the relationship between provider and network. At most major healthcare networks, "contracting" and "credentialing" responsibilities are performed by separate departments. Contracting addresses the specific business relationship between the network and the provider or group. This includes services to be provided, reimbursement rates for these services and the terms by which govern those processes and their overall relationship.</a:t>
            </a:r>
          </a:p>
          <a:p>
            <a:pPr>
              <a:spcBef>
                <a:spcPts val="600"/>
              </a:spcBef>
            </a:pPr>
            <a:r>
              <a:rPr lang="en-US" sz="1100" dirty="0" smtClean="0">
                <a:solidFill>
                  <a:schemeClr val="tx1">
                    <a:lumMod val="85000"/>
                    <a:lumOff val="15000"/>
                  </a:schemeClr>
                </a:solidFill>
              </a:rPr>
              <a:t>Once a contract has been established, the process of credentialing a provider or providers will begin. When a provider is added to an existing group contract, only the credentialing portion must be performed unless the new provider offers medical services outside the existing group contract.</a:t>
            </a:r>
          </a:p>
          <a:p>
            <a:pPr>
              <a:spcBef>
                <a:spcPts val="600"/>
              </a:spcBef>
            </a:pPr>
            <a:r>
              <a:rPr lang="en-US" sz="1100" dirty="0" smtClean="0">
                <a:solidFill>
                  <a:schemeClr val="tx1">
                    <a:lumMod val="85000"/>
                    <a:lumOff val="15000"/>
                  </a:schemeClr>
                </a:solidFill>
              </a:rPr>
              <a:t>New practitioners in most mainstream medical fields and even some alternative medical areas need to be "approved" by each insurance company including </a:t>
            </a:r>
            <a:r>
              <a:rPr lang="en-US" sz="1100" dirty="0" smtClean="0">
                <a:solidFill>
                  <a:schemeClr val="tx1">
                    <a:lumMod val="85000"/>
                    <a:lumOff val="15000"/>
                  </a:schemeClr>
                </a:solidFill>
                <a:hlinkClick r:id="rId7"/>
              </a:rPr>
              <a:t>Medicare</a:t>
            </a:r>
            <a:r>
              <a:rPr lang="en-US" sz="1100" dirty="0" smtClean="0">
                <a:solidFill>
                  <a:schemeClr val="tx1">
                    <a:lumMod val="85000"/>
                    <a:lumOff val="15000"/>
                  </a:schemeClr>
                </a:solidFill>
              </a:rPr>
              <a:t> and Medicaid. A new medical graduate has loans and other financial obligations to consider. In order to begin meeting these obligations, they need to start practicing immediately and be ready to receive reimbursements from 5-10 insurances. Whether the physician plans to </a:t>
            </a:r>
            <a:r>
              <a:rPr lang="en-US" sz="1100" dirty="0" smtClean="0">
                <a:solidFill>
                  <a:schemeClr val="tx1">
                    <a:lumMod val="85000"/>
                    <a:lumOff val="15000"/>
                  </a:schemeClr>
                </a:solidFill>
                <a:hlinkClick r:id="rId8"/>
              </a:rPr>
              <a:t>start-up a medical practice</a:t>
            </a:r>
            <a:r>
              <a:rPr lang="en-US" sz="1100" dirty="0" smtClean="0">
                <a:solidFill>
                  <a:schemeClr val="tx1">
                    <a:lumMod val="85000"/>
                    <a:lumOff val="15000"/>
                  </a:schemeClr>
                </a:solidFill>
              </a:rPr>
              <a:t> or join an existing practice, the physician will need to be in the position to begin generating income as soon as possible. </a:t>
            </a:r>
          </a:p>
          <a:p>
            <a:pPr>
              <a:spcBef>
                <a:spcPts val="600"/>
              </a:spcBef>
            </a:pPr>
            <a:r>
              <a:rPr lang="en-US" sz="1100" dirty="0" smtClean="0">
                <a:solidFill>
                  <a:schemeClr val="tx1">
                    <a:lumMod val="85000"/>
                    <a:lumOff val="15000"/>
                  </a:schemeClr>
                </a:solidFill>
              </a:rPr>
              <a:t>Most </a:t>
            </a:r>
            <a:r>
              <a:rPr lang="en-US" sz="1100" dirty="0">
                <a:solidFill>
                  <a:schemeClr val="tx1">
                    <a:lumMod val="85000"/>
                    <a:lumOff val="15000"/>
                  </a:schemeClr>
                </a:solidFill>
              </a:rPr>
              <a:t>doctors today are focused on large patient populations, so there’s intensive competition. It is becoming increasingly difficult to get credentials because there are many doctors all trying to practice in the same areas, competing for spaces on an insurance company panel. A panel is a list of approved credentialed doctors, but if there are too many names on the list, the insurance company may deny admission and credentials. Sometimes, there are people on the list who have retired, or moved but they're still on the list and that can only be determined by an onsite visit or simple phone call which the insurance company doesn't have time to do. Another way around this closed panel issue is to position technical skills or the equipment used as more innovative and therefore, </a:t>
            </a:r>
            <a:r>
              <a:rPr lang="en-US" sz="1100" dirty="0" smtClean="0">
                <a:solidFill>
                  <a:schemeClr val="tx1">
                    <a:lumMod val="85000"/>
                    <a:lumOff val="15000"/>
                  </a:schemeClr>
                </a:solidFill>
              </a:rPr>
              <a:t>necessary.</a:t>
            </a:r>
          </a:p>
          <a:p>
            <a:pPr>
              <a:spcBef>
                <a:spcPts val="600"/>
              </a:spcBef>
            </a:pPr>
            <a:r>
              <a:rPr lang="en-US" sz="1100" dirty="0" smtClean="0">
                <a:solidFill>
                  <a:schemeClr val="tx1">
                    <a:lumMod val="85000"/>
                    <a:lumOff val="15000"/>
                  </a:schemeClr>
                </a:solidFill>
              </a:rPr>
              <a:t>Credentialing </a:t>
            </a:r>
            <a:r>
              <a:rPr lang="en-US" sz="1100" dirty="0">
                <a:solidFill>
                  <a:schemeClr val="tx1">
                    <a:lumMod val="85000"/>
                    <a:lumOff val="15000"/>
                  </a:schemeClr>
                </a:solidFill>
              </a:rPr>
              <a:t>is part science and part sales. The initial process is lengthy and typical re-credentialing occurs every two to three years. Credentialing involves accurately completing forms that can be as long as 30 pages, </a:t>
            </a:r>
            <a:r>
              <a:rPr lang="en-US" sz="1100" dirty="0" smtClean="0">
                <a:solidFill>
                  <a:schemeClr val="tx1">
                    <a:lumMod val="85000"/>
                    <a:lumOff val="15000"/>
                  </a:schemeClr>
                </a:solidFill>
              </a:rPr>
              <a:t>for </a:t>
            </a:r>
            <a:r>
              <a:rPr lang="en-US" sz="1100" dirty="0">
                <a:solidFill>
                  <a:schemeClr val="tx1">
                    <a:lumMod val="85000"/>
                    <a:lumOff val="15000"/>
                  </a:schemeClr>
                </a:solidFill>
              </a:rPr>
              <a:t>each insurance application. Typically it can take 2-3 months per insurance. If they fill out their forms completely accurately, are practicing in a rural area or are in a practice that is highly in demand, it is likely a straightforward process. However, that isn’t the reality for most physicians. If there is a glitch in the form, they may not be notified until weeks later adding extra time unless they're constantly following up. For these reasons, it is best to start 120 days before </a:t>
            </a:r>
            <a:r>
              <a:rPr lang="en-US" sz="1100" dirty="0" smtClean="0">
                <a:solidFill>
                  <a:schemeClr val="tx1">
                    <a:lumMod val="85000"/>
                    <a:lumOff val="15000"/>
                  </a:schemeClr>
                </a:solidFill>
              </a:rPr>
              <a:t>graduation.</a:t>
            </a:r>
          </a:p>
          <a:p>
            <a:pPr>
              <a:spcBef>
                <a:spcPts val="600"/>
              </a:spcBef>
            </a:pPr>
            <a:r>
              <a:rPr lang="en-US" sz="1100" dirty="0" smtClean="0">
                <a:solidFill>
                  <a:schemeClr val="tx1">
                    <a:lumMod val="85000"/>
                    <a:lumOff val="15000"/>
                  </a:schemeClr>
                </a:solidFill>
              </a:rPr>
              <a:t>New </a:t>
            </a:r>
            <a:r>
              <a:rPr lang="en-US" sz="1100" dirty="0">
                <a:solidFill>
                  <a:schemeClr val="tx1">
                    <a:lumMod val="85000"/>
                    <a:lumOff val="15000"/>
                  </a:schemeClr>
                </a:solidFill>
              </a:rPr>
              <a:t>graduates do not have to tackle this process alone. Using a </a:t>
            </a:r>
            <a:r>
              <a:rPr lang="en-US" sz="1100" dirty="0">
                <a:solidFill>
                  <a:schemeClr val="tx1">
                    <a:lumMod val="85000"/>
                    <a:lumOff val="15000"/>
                  </a:schemeClr>
                </a:solidFill>
                <a:hlinkClick r:id="rId9"/>
              </a:rPr>
              <a:t>credentialing specialist</a:t>
            </a:r>
            <a:r>
              <a:rPr lang="en-US" sz="1100" dirty="0">
                <a:solidFill>
                  <a:schemeClr val="tx1">
                    <a:lumMod val="85000"/>
                    <a:lumOff val="15000"/>
                  </a:schemeClr>
                </a:solidFill>
              </a:rPr>
              <a:t> with the knowledge, expertise and connections that can help position a doctor ahead of time to ensure acceptance, is as they say, "</a:t>
            </a:r>
            <a:r>
              <a:rPr lang="en-US" sz="1100" dirty="0" smtClean="0">
                <a:solidFill>
                  <a:schemeClr val="tx1">
                    <a:lumMod val="85000"/>
                    <a:lumOff val="15000"/>
                  </a:schemeClr>
                </a:solidFill>
              </a:rPr>
              <a:t>priceless</a:t>
            </a:r>
            <a:r>
              <a:rPr lang="en-US" sz="1100" dirty="0">
                <a:solidFill>
                  <a:schemeClr val="tx1">
                    <a:lumMod val="85000"/>
                    <a:lumOff val="15000"/>
                  </a:schemeClr>
                </a:solidFill>
              </a:rPr>
              <a:t>." Credentialing costs shouldn't exceed $500 per insurance. While the added expense at a difficult financial time is hard to swallow, consider that seeing 3 patients and receiving reimbursement at $150 per visit basically pays for that. The fact is that doctor's start too late in the credentialing process, so if they have an advocate who can ensure the process goes smoothly, it means they will be making more money sooner. </a:t>
            </a:r>
            <a:endParaRPr lang="en-US" sz="1100" dirty="0" smtClean="0">
              <a:solidFill>
                <a:schemeClr val="tx1">
                  <a:lumMod val="85000"/>
                  <a:lumOff val="15000"/>
                </a:schemeClr>
              </a:solidFill>
            </a:endParaRPr>
          </a:p>
          <a:p>
            <a:pPr>
              <a:spcBef>
                <a:spcPts val="600"/>
              </a:spcBef>
            </a:pPr>
            <a:r>
              <a:rPr lang="en-US" sz="1100" b="1" i="1" dirty="0" smtClean="0">
                <a:solidFill>
                  <a:schemeClr val="tx1">
                    <a:lumMod val="85000"/>
                    <a:lumOff val="15000"/>
                  </a:schemeClr>
                </a:solidFill>
              </a:rPr>
              <a:t>Just </a:t>
            </a:r>
            <a:r>
              <a:rPr lang="en-US" sz="1100" b="1" i="1" dirty="0">
                <a:solidFill>
                  <a:schemeClr val="tx1">
                    <a:lumMod val="85000"/>
                    <a:lumOff val="15000"/>
                  </a:schemeClr>
                </a:solidFill>
              </a:rPr>
              <a:t>what the doctor ordered</a:t>
            </a:r>
            <a:r>
              <a:rPr lang="en-US" sz="1100" b="1" i="1" dirty="0" smtClean="0">
                <a:solidFill>
                  <a:schemeClr val="tx1">
                    <a:lumMod val="85000"/>
                    <a:lumOff val="15000"/>
                  </a:schemeClr>
                </a:solidFill>
              </a:rPr>
              <a:t>!</a:t>
            </a:r>
          </a:p>
          <a:p>
            <a:pPr>
              <a:lnSpc>
                <a:spcPct val="110000"/>
              </a:lnSpc>
              <a:spcBef>
                <a:spcPts val="600"/>
              </a:spcBef>
            </a:pPr>
            <a:r>
              <a:rPr lang="en-US" sz="1100" b="1" i="1" dirty="0" smtClean="0">
                <a:solidFill>
                  <a:schemeClr val="tx1">
                    <a:lumMod val="85000"/>
                    <a:lumOff val="15000"/>
                  </a:schemeClr>
                </a:solidFill>
              </a:rPr>
              <a:t>Source:</a:t>
            </a:r>
            <a:endParaRPr lang="ru-RU" sz="1100" u="sng" dirty="0">
              <a:solidFill>
                <a:schemeClr val="tx1">
                  <a:lumMod val="85000"/>
                  <a:lumOff val="15000"/>
                </a:schemeClr>
              </a:solidFill>
            </a:endParaRPr>
          </a:p>
        </p:txBody>
      </p:sp>
      <p:pic>
        <p:nvPicPr>
          <p:cNvPr id="5" name="Рисунок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490893" y="5226148"/>
            <a:ext cx="2184138" cy="516251"/>
          </a:xfrm>
          <a:prstGeom prst="rect">
            <a:avLst/>
          </a:prstGeom>
        </p:spPr>
      </p:pic>
    </p:spTree>
    <p:extLst>
      <p:ext uri="{BB962C8B-B14F-4D97-AF65-F5344CB8AC3E}">
        <p14:creationId xmlns:p14="http://schemas.microsoft.com/office/powerpoint/2010/main" val="739676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9144000" cy="58185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3" name="TextBox 12"/>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2" name="TextBox 1"/>
          <p:cNvSpPr txBox="1"/>
          <p:nvPr/>
        </p:nvSpPr>
        <p:spPr>
          <a:xfrm>
            <a:off x="480349" y="911084"/>
            <a:ext cx="8183301" cy="1384995"/>
          </a:xfrm>
          <a:prstGeom prst="rect">
            <a:avLst/>
          </a:prstGeom>
          <a:noFill/>
        </p:spPr>
        <p:txBody>
          <a:bodyPr wrap="square" rtlCol="0">
            <a:spAutoFit/>
          </a:bodyPr>
          <a:lstStyle/>
          <a:p>
            <a:r>
              <a:rPr lang="en-US" sz="3600" b="1" dirty="0" smtClean="0">
                <a:solidFill>
                  <a:schemeClr val="bg1"/>
                </a:solidFill>
              </a:rPr>
              <a:t>Thank you for your time and attention! </a:t>
            </a:r>
          </a:p>
          <a:p>
            <a:endParaRPr lang="en-US" sz="2400" dirty="0" smtClean="0"/>
          </a:p>
          <a:p>
            <a:r>
              <a:rPr lang="en-US" sz="2400" dirty="0"/>
              <a:t>	</a:t>
            </a:r>
            <a:r>
              <a:rPr lang="en-US" sz="2400" dirty="0" smtClean="0"/>
              <a:t>			 </a:t>
            </a:r>
            <a:endParaRPr lang="en-US" sz="3200" b="1" dirty="0">
              <a:solidFill>
                <a:schemeClr val="accent1">
                  <a:lumMod val="50000"/>
                </a:schemeClr>
              </a:solidFill>
              <a:latin typeface="Baskerville Old Face" panose="02020602080505020303" pitchFamily="18" charset="0"/>
            </a:endParaRPr>
          </a:p>
        </p:txBody>
      </p:sp>
      <p:sp>
        <p:nvSpPr>
          <p:cNvPr id="3" name="TextBox 2"/>
          <p:cNvSpPr txBox="1"/>
          <p:nvPr/>
        </p:nvSpPr>
        <p:spPr>
          <a:xfrm>
            <a:off x="603332" y="1923240"/>
            <a:ext cx="5867399" cy="2431435"/>
          </a:xfrm>
          <a:prstGeom prst="rect">
            <a:avLst/>
          </a:prstGeom>
          <a:noFill/>
          <a:ln>
            <a:solidFill>
              <a:schemeClr val="tx1"/>
            </a:solidFill>
          </a:ln>
        </p:spPr>
        <p:txBody>
          <a:bodyPr wrap="square" rtlCol="0">
            <a:spAutoFit/>
          </a:bodyPr>
          <a:lstStyle/>
          <a:p>
            <a:r>
              <a:rPr lang="en-US" sz="2000" dirty="0" smtClean="0">
                <a:solidFill>
                  <a:schemeClr val="bg1"/>
                </a:solidFill>
              </a:rPr>
              <a:t>For follow up questions please feel free to contact me:</a:t>
            </a:r>
          </a:p>
          <a:p>
            <a:pPr lvl="2">
              <a:lnSpc>
                <a:spcPct val="150000"/>
              </a:lnSpc>
            </a:pPr>
            <a:r>
              <a:rPr lang="en-US" sz="2000" dirty="0" smtClean="0">
                <a:solidFill>
                  <a:schemeClr val="bg1"/>
                </a:solidFill>
              </a:rPr>
              <a:t>	</a:t>
            </a:r>
          </a:p>
          <a:p>
            <a:pPr lvl="2">
              <a:lnSpc>
                <a:spcPct val="150000"/>
              </a:lnSpc>
            </a:pPr>
            <a:r>
              <a:rPr lang="en-US" sz="2000" dirty="0">
                <a:solidFill>
                  <a:schemeClr val="bg1"/>
                </a:solidFill>
              </a:rPr>
              <a:t> </a:t>
            </a:r>
            <a:r>
              <a:rPr lang="en-US" sz="2000" dirty="0" smtClean="0">
                <a:solidFill>
                  <a:schemeClr val="bg1"/>
                </a:solidFill>
              </a:rPr>
              <a:t>               </a:t>
            </a:r>
            <a:r>
              <a:rPr lang="en-US" sz="2000" b="1" dirty="0" smtClean="0">
                <a:solidFill>
                  <a:schemeClr val="bg1"/>
                </a:solidFill>
              </a:rPr>
              <a:t>Olga Khabinskay, </a:t>
            </a:r>
            <a:r>
              <a:rPr lang="en-US" sz="2000" i="1" dirty="0" smtClean="0">
                <a:solidFill>
                  <a:schemeClr val="bg1"/>
                </a:solidFill>
              </a:rPr>
              <a:t>COO</a:t>
            </a:r>
          </a:p>
          <a:p>
            <a:pPr lvl="2"/>
            <a:r>
              <a:rPr lang="en-US" sz="2000" dirty="0" smtClean="0">
                <a:solidFill>
                  <a:schemeClr val="bg1"/>
                </a:solidFill>
              </a:rPr>
              <a:t>	WCH Service Bureau, </a:t>
            </a:r>
            <a:r>
              <a:rPr lang="en-US" sz="2000" dirty="0" err="1" smtClean="0">
                <a:solidFill>
                  <a:schemeClr val="bg1"/>
                </a:solidFill>
              </a:rPr>
              <a:t>Inc</a:t>
            </a:r>
            <a:endParaRPr lang="en-US" sz="2000" dirty="0" smtClean="0">
              <a:solidFill>
                <a:schemeClr val="bg1"/>
              </a:solidFill>
            </a:endParaRPr>
          </a:p>
          <a:p>
            <a:pPr lvl="2"/>
            <a:r>
              <a:rPr lang="en-US" sz="2000" dirty="0" smtClean="0">
                <a:solidFill>
                  <a:schemeClr val="bg1"/>
                </a:solidFill>
              </a:rPr>
              <a:t>	</a:t>
            </a:r>
            <a:r>
              <a:rPr lang="en-US" sz="1600" dirty="0" smtClean="0">
                <a:solidFill>
                  <a:schemeClr val="bg1"/>
                </a:solidFill>
              </a:rPr>
              <a:t>Email:  </a:t>
            </a:r>
            <a:r>
              <a:rPr lang="en-US" sz="1600" dirty="0" smtClean="0">
                <a:hlinkClick r:id="rId4"/>
              </a:rPr>
              <a:t>olgak@wchsb.com</a:t>
            </a:r>
            <a:endParaRPr lang="en-US" sz="1600" dirty="0" smtClean="0"/>
          </a:p>
          <a:p>
            <a:pPr lvl="2"/>
            <a:r>
              <a:rPr lang="en-US" sz="1600" dirty="0" smtClean="0">
                <a:solidFill>
                  <a:schemeClr val="bg1"/>
                </a:solidFill>
              </a:rPr>
              <a:t>	Skype: </a:t>
            </a:r>
            <a:r>
              <a:rPr lang="en-US" sz="1600" dirty="0" err="1" smtClean="0">
                <a:solidFill>
                  <a:schemeClr val="bg1"/>
                </a:solidFill>
              </a:rPr>
              <a:t>olgakwch</a:t>
            </a:r>
            <a:endParaRPr lang="en-US" sz="1600" dirty="0" smtClean="0">
              <a:solidFill>
                <a:schemeClr val="bg1"/>
              </a:solidFill>
            </a:endParaRPr>
          </a:p>
          <a:p>
            <a:pPr lvl="2"/>
            <a:r>
              <a:rPr lang="en-US" sz="1600" dirty="0">
                <a:solidFill>
                  <a:schemeClr val="bg1"/>
                </a:solidFill>
              </a:rPr>
              <a:t> </a:t>
            </a:r>
            <a:r>
              <a:rPr lang="en-US" sz="1600" dirty="0" smtClean="0">
                <a:solidFill>
                  <a:schemeClr val="bg1"/>
                </a:solidFill>
              </a:rPr>
              <a:t>                   718-934-6714 x 1201, 1202</a:t>
            </a:r>
            <a:endParaRPr lang="en-US" sz="1600" dirty="0">
              <a:solidFill>
                <a:schemeClr val="bg1"/>
              </a:solidFill>
            </a:endParaRPr>
          </a:p>
        </p:txBody>
      </p:sp>
      <p:pic>
        <p:nvPicPr>
          <p:cNvPr id="4" name="Рисунок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09374" y="3302056"/>
            <a:ext cx="2130107" cy="2130107"/>
          </a:xfrm>
          <a:prstGeom prst="rect">
            <a:avLst/>
          </a:prstGeom>
        </p:spPr>
      </p:pic>
      <p:pic>
        <p:nvPicPr>
          <p:cNvPr id="5" name="Рисунок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0639" y="2514485"/>
            <a:ext cx="1587500" cy="1587500"/>
          </a:xfrm>
          <a:prstGeom prst="rect">
            <a:avLst/>
          </a:prstGeom>
          <a:ln w="19050">
            <a:solidFill>
              <a:schemeClr val="bg1"/>
            </a:solidFill>
          </a:ln>
        </p:spPr>
      </p:pic>
    </p:spTree>
    <p:extLst>
      <p:ext uri="{BB962C8B-B14F-4D97-AF65-F5344CB8AC3E}">
        <p14:creationId xmlns:p14="http://schemas.microsoft.com/office/powerpoint/2010/main" val="3068882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9144000" cy="58185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4" name="TextBox 13"/>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7" name="TextBox 6"/>
          <p:cNvSpPr txBox="1"/>
          <p:nvPr/>
        </p:nvSpPr>
        <p:spPr>
          <a:xfrm>
            <a:off x="309282" y="403364"/>
            <a:ext cx="8525436" cy="7140416"/>
          </a:xfrm>
          <a:prstGeom prst="rect">
            <a:avLst/>
          </a:prstGeom>
          <a:noFill/>
        </p:spPr>
        <p:txBody>
          <a:bodyPr wrap="square" rtlCol="0">
            <a:spAutoFit/>
          </a:bodyPr>
          <a:lstStyle/>
          <a:p>
            <a:pPr algn="ctr"/>
            <a:r>
              <a:rPr lang="en-US" sz="2800" b="1" dirty="0" smtClean="0">
                <a:solidFill>
                  <a:schemeClr val="bg1"/>
                </a:solidFill>
              </a:rPr>
              <a:t>Why Insurance Panels are Closing?</a:t>
            </a:r>
          </a:p>
          <a:p>
            <a:endParaRPr lang="en-US" sz="2400" b="1" dirty="0" smtClean="0">
              <a:solidFill>
                <a:schemeClr val="bg1"/>
              </a:solidFill>
            </a:endParaRPr>
          </a:p>
          <a:p>
            <a:r>
              <a:rPr lang="en-US" sz="2000" b="1" dirty="0" smtClean="0">
                <a:solidFill>
                  <a:schemeClr val="bg1"/>
                </a:solidFill>
              </a:rPr>
              <a:t>			</a:t>
            </a:r>
          </a:p>
          <a:p>
            <a:r>
              <a:rPr lang="en-US" sz="2000" b="1" dirty="0">
                <a:solidFill>
                  <a:schemeClr val="bg1"/>
                </a:solidFill>
              </a:rPr>
              <a:t>	</a:t>
            </a:r>
            <a:r>
              <a:rPr lang="en-US" sz="3200" b="1" dirty="0" smtClean="0">
                <a:solidFill>
                  <a:schemeClr val="bg1"/>
                </a:solidFill>
              </a:rPr>
              <a:t># 1 </a:t>
            </a:r>
            <a:r>
              <a:rPr lang="en-US" sz="2400" b="1" dirty="0" smtClean="0">
                <a:solidFill>
                  <a:schemeClr val="bg1"/>
                </a:solidFill>
              </a:rPr>
              <a:t>TOO MANY PROVIDERS APPLYING</a:t>
            </a:r>
          </a:p>
          <a:p>
            <a:endParaRPr lang="en-US" sz="2000" b="1" dirty="0" smtClean="0">
              <a:solidFill>
                <a:schemeClr val="bg1"/>
              </a:solidFill>
            </a:endParaRPr>
          </a:p>
          <a:p>
            <a:r>
              <a:rPr lang="en-US" sz="2000" b="1" dirty="0" smtClean="0">
                <a:solidFill>
                  <a:schemeClr val="bg1"/>
                </a:solidFill>
              </a:rPr>
              <a:t> 	        -  Mobile Imaging Suppliers</a:t>
            </a:r>
          </a:p>
          <a:p>
            <a:r>
              <a:rPr lang="en-US" sz="2000" b="1" dirty="0">
                <a:solidFill>
                  <a:schemeClr val="bg1"/>
                </a:solidFill>
              </a:rPr>
              <a:t>	 </a:t>
            </a:r>
            <a:r>
              <a:rPr lang="en-US" sz="2000" b="1" dirty="0" smtClean="0">
                <a:solidFill>
                  <a:schemeClr val="bg1"/>
                </a:solidFill>
              </a:rPr>
              <a:t>       -  Physical Therapy Practices</a:t>
            </a:r>
          </a:p>
          <a:p>
            <a:r>
              <a:rPr lang="en-US" sz="2000" b="1" dirty="0">
                <a:solidFill>
                  <a:schemeClr val="bg1"/>
                </a:solidFill>
              </a:rPr>
              <a:t> </a:t>
            </a:r>
            <a:r>
              <a:rPr lang="en-US" sz="2000" b="1" dirty="0" smtClean="0">
                <a:solidFill>
                  <a:schemeClr val="bg1"/>
                </a:solidFill>
              </a:rPr>
              <a:t>                        - Home Care Centers</a:t>
            </a:r>
          </a:p>
          <a:p>
            <a:r>
              <a:rPr lang="en-US" sz="2000" b="1" dirty="0">
                <a:solidFill>
                  <a:schemeClr val="bg1"/>
                </a:solidFill>
              </a:rPr>
              <a:t> </a:t>
            </a:r>
            <a:r>
              <a:rPr lang="en-US" sz="2000" b="1" dirty="0" smtClean="0">
                <a:solidFill>
                  <a:schemeClr val="bg1"/>
                </a:solidFill>
              </a:rPr>
              <a:t>                        - Adult Day Care Centers</a:t>
            </a:r>
          </a:p>
          <a:p>
            <a:r>
              <a:rPr lang="en-US" sz="2000" b="1" dirty="0" smtClean="0">
                <a:solidFill>
                  <a:schemeClr val="bg1"/>
                </a:solidFill>
              </a:rPr>
              <a:t>                         - Sleep Centers</a:t>
            </a:r>
          </a:p>
          <a:p>
            <a:r>
              <a:rPr lang="en-US" sz="2000" b="1" dirty="0">
                <a:solidFill>
                  <a:schemeClr val="bg1"/>
                </a:solidFill>
              </a:rPr>
              <a:t> </a:t>
            </a:r>
            <a:r>
              <a:rPr lang="en-US" sz="2000" b="1" dirty="0" smtClean="0">
                <a:solidFill>
                  <a:schemeClr val="bg1"/>
                </a:solidFill>
              </a:rPr>
              <a:t>                        - Free Standing Radiology Clinic</a:t>
            </a:r>
          </a:p>
          <a:p>
            <a:r>
              <a:rPr lang="en-US" sz="2000" b="1" dirty="0">
                <a:solidFill>
                  <a:schemeClr val="bg1"/>
                </a:solidFill>
              </a:rPr>
              <a:t> </a:t>
            </a:r>
            <a:r>
              <a:rPr lang="en-US" sz="2000" b="1" dirty="0" smtClean="0">
                <a:solidFill>
                  <a:schemeClr val="bg1"/>
                </a:solidFill>
              </a:rPr>
              <a:t>                        - Urgent Care Centers</a:t>
            </a:r>
          </a:p>
          <a:p>
            <a:endParaRPr lang="en-US" sz="2000" b="1" dirty="0" smtClean="0">
              <a:solidFill>
                <a:schemeClr val="bg1"/>
              </a:solidFill>
            </a:endParaRPr>
          </a:p>
          <a:p>
            <a:r>
              <a:rPr lang="en-US" sz="2000" b="1" dirty="0" smtClean="0">
                <a:solidFill>
                  <a:schemeClr val="bg1"/>
                </a:solidFill>
              </a:rPr>
              <a:t>		</a:t>
            </a:r>
            <a:r>
              <a:rPr lang="en-US" sz="2000" b="1" dirty="0">
                <a:solidFill>
                  <a:schemeClr val="bg1"/>
                </a:solidFill>
              </a:rPr>
              <a:t>	</a:t>
            </a:r>
            <a:r>
              <a:rPr lang="en-US" sz="2000" b="1" dirty="0" smtClean="0">
                <a:solidFill>
                  <a:schemeClr val="bg1"/>
                </a:solidFill>
              </a:rPr>
              <a:t>			</a:t>
            </a:r>
          </a:p>
          <a:p>
            <a:endParaRPr lang="en-US" sz="2000" b="1" dirty="0" smtClean="0">
              <a:solidFill>
                <a:schemeClr val="bg1"/>
              </a:solidFill>
            </a:endParaRPr>
          </a:p>
          <a:p>
            <a:endParaRPr lang="en-US" sz="2000" b="1" dirty="0">
              <a:solidFill>
                <a:schemeClr val="bg1"/>
              </a:solidFill>
            </a:endParaRPr>
          </a:p>
          <a:p>
            <a:r>
              <a:rPr lang="en-US" sz="2000" b="1" dirty="0" smtClean="0">
                <a:solidFill>
                  <a:schemeClr val="bg1"/>
                </a:solidFill>
              </a:rPr>
              <a:t>			</a:t>
            </a:r>
            <a:endParaRPr lang="en-US" sz="2000" b="1" dirty="0" smtClean="0">
              <a:solidFill>
                <a:schemeClr val="bg1"/>
              </a:solidFill>
            </a:endParaRPr>
          </a:p>
          <a:p>
            <a:pPr marL="342900" indent="-342900">
              <a:buFont typeface="Wingdings" panose="05000000000000000000" pitchFamily="2" charset="2"/>
              <a:buChar char="ü"/>
            </a:pPr>
            <a:endParaRPr lang="en-US" sz="2000" b="1" dirty="0" smtClean="0">
              <a:solidFill>
                <a:schemeClr val="bg1"/>
              </a:solidFill>
            </a:endParaRPr>
          </a:p>
          <a:p>
            <a:pPr lvl="1"/>
            <a:endParaRPr lang="en-US" sz="2000" i="1" dirty="0" smtClean="0">
              <a:solidFill>
                <a:schemeClr val="bg1"/>
              </a:solidFill>
            </a:endParaRPr>
          </a:p>
          <a:p>
            <a:pPr lvl="1"/>
            <a:endParaRPr lang="en-US" sz="2000" i="1" dirty="0" smtClean="0">
              <a:solidFill>
                <a:schemeClr val="bg1"/>
              </a:solidFill>
            </a:endParaRPr>
          </a:p>
          <a:p>
            <a:pPr lvl="1"/>
            <a:endParaRPr lang="en-US" sz="2000" i="1" dirty="0" smtClean="0">
              <a:solidFill>
                <a:schemeClr val="bg1"/>
              </a:solidFill>
            </a:endParaRPr>
          </a:p>
          <a:p>
            <a:endParaRPr lang="en-US" dirty="0"/>
          </a:p>
        </p:txBody>
      </p:sp>
    </p:spTree>
    <p:extLst>
      <p:ext uri="{BB962C8B-B14F-4D97-AF65-F5344CB8AC3E}">
        <p14:creationId xmlns:p14="http://schemas.microsoft.com/office/powerpoint/2010/main" val="1923618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9144000" cy="58185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4" name="TextBox 13"/>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7" name="TextBox 6"/>
          <p:cNvSpPr txBox="1"/>
          <p:nvPr/>
        </p:nvSpPr>
        <p:spPr>
          <a:xfrm>
            <a:off x="252132" y="403364"/>
            <a:ext cx="8525436" cy="4739759"/>
          </a:xfrm>
          <a:prstGeom prst="rect">
            <a:avLst/>
          </a:prstGeom>
          <a:noFill/>
        </p:spPr>
        <p:txBody>
          <a:bodyPr wrap="square" rtlCol="0">
            <a:spAutoFit/>
          </a:bodyPr>
          <a:lstStyle/>
          <a:p>
            <a:pPr algn="ctr"/>
            <a:r>
              <a:rPr lang="en-US" sz="2800" b="1" dirty="0" smtClean="0">
                <a:solidFill>
                  <a:schemeClr val="bg1"/>
                </a:solidFill>
              </a:rPr>
              <a:t>Why Insurance Panels are Closing?</a:t>
            </a:r>
            <a:endParaRPr lang="en-US" sz="2800" b="1" dirty="0" smtClean="0">
              <a:solidFill>
                <a:schemeClr val="bg1"/>
              </a:solidFill>
            </a:endParaRPr>
          </a:p>
          <a:p>
            <a:endParaRPr lang="en-US" sz="2400" b="1" dirty="0" smtClean="0">
              <a:solidFill>
                <a:schemeClr val="bg1"/>
              </a:solidFill>
            </a:endParaRPr>
          </a:p>
          <a:p>
            <a:pPr marL="342900" indent="-342900">
              <a:buFont typeface="Wingdings" panose="05000000000000000000" pitchFamily="2" charset="2"/>
              <a:buChar char="ü"/>
            </a:pPr>
            <a:endParaRPr lang="en-US" sz="2000" b="1" dirty="0">
              <a:solidFill>
                <a:schemeClr val="bg1"/>
              </a:solidFill>
            </a:endParaRPr>
          </a:p>
          <a:p>
            <a:pPr lvl="1"/>
            <a:r>
              <a:rPr lang="en-US" sz="3200" b="1" dirty="0" smtClean="0">
                <a:solidFill>
                  <a:schemeClr val="bg1"/>
                </a:solidFill>
              </a:rPr>
              <a:t>	#</a:t>
            </a:r>
            <a:r>
              <a:rPr lang="en-US" sz="3200" b="1" dirty="0">
                <a:solidFill>
                  <a:schemeClr val="bg1"/>
                </a:solidFill>
              </a:rPr>
              <a:t>2 </a:t>
            </a:r>
            <a:r>
              <a:rPr lang="en-US" sz="2400" b="1" dirty="0">
                <a:solidFill>
                  <a:schemeClr val="bg1"/>
                </a:solidFill>
              </a:rPr>
              <a:t>NETWORK CAPACITY REACHED </a:t>
            </a:r>
            <a:endParaRPr lang="en-US" sz="2400" b="1" dirty="0" smtClean="0">
              <a:solidFill>
                <a:schemeClr val="bg1"/>
              </a:solidFill>
            </a:endParaRPr>
          </a:p>
          <a:p>
            <a:pPr lvl="1"/>
            <a:endParaRPr lang="en-US" sz="2000" b="1" dirty="0" smtClean="0">
              <a:solidFill>
                <a:schemeClr val="bg1"/>
              </a:solidFill>
            </a:endParaRPr>
          </a:p>
          <a:p>
            <a:pPr lvl="1"/>
            <a:endParaRPr lang="en-US" sz="2000" b="1" dirty="0">
              <a:solidFill>
                <a:schemeClr val="bg1"/>
              </a:solidFill>
            </a:endParaRPr>
          </a:p>
          <a:p>
            <a:pPr lvl="1" algn="ctr"/>
            <a:r>
              <a:rPr lang="en-US" sz="2000" b="1" dirty="0" smtClean="0">
                <a:solidFill>
                  <a:schemeClr val="bg1"/>
                </a:solidFill>
              </a:rPr>
              <a:t>	“ Our present network of participating providers does allow sufficient access to services for our members. As a result, we will be unable to offer you an agreement at this time. However, your request will be kept on file should the network needs change”</a:t>
            </a:r>
            <a:endParaRPr lang="en-US" sz="2000" b="1" dirty="0">
              <a:solidFill>
                <a:schemeClr val="bg1"/>
              </a:solidFill>
            </a:endParaRPr>
          </a:p>
          <a:p>
            <a:pPr lvl="1"/>
            <a:endParaRPr lang="en-US" sz="2000" i="1" dirty="0" smtClean="0">
              <a:solidFill>
                <a:schemeClr val="bg1"/>
              </a:solidFill>
            </a:endParaRPr>
          </a:p>
          <a:p>
            <a:pPr lvl="1"/>
            <a:endParaRPr lang="en-US" sz="2000" i="1" dirty="0" smtClean="0">
              <a:solidFill>
                <a:schemeClr val="bg1"/>
              </a:solidFill>
            </a:endParaRPr>
          </a:p>
          <a:p>
            <a:pPr lvl="1"/>
            <a:endParaRPr lang="en-US" sz="2000" i="1" dirty="0" smtClean="0">
              <a:solidFill>
                <a:schemeClr val="bg1"/>
              </a:solidFill>
            </a:endParaRPr>
          </a:p>
          <a:p>
            <a:endParaRPr lang="en-US" dirty="0"/>
          </a:p>
        </p:txBody>
      </p:sp>
    </p:spTree>
    <p:extLst>
      <p:ext uri="{BB962C8B-B14F-4D97-AF65-F5344CB8AC3E}">
        <p14:creationId xmlns:p14="http://schemas.microsoft.com/office/powerpoint/2010/main" val="3264167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9144000" cy="58185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4" name="TextBox 13"/>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7" name="TextBox 6"/>
          <p:cNvSpPr txBox="1"/>
          <p:nvPr/>
        </p:nvSpPr>
        <p:spPr>
          <a:xfrm>
            <a:off x="252132" y="403364"/>
            <a:ext cx="8525436" cy="4247317"/>
          </a:xfrm>
          <a:prstGeom prst="rect">
            <a:avLst/>
          </a:prstGeom>
          <a:noFill/>
        </p:spPr>
        <p:txBody>
          <a:bodyPr wrap="square" rtlCol="0">
            <a:spAutoFit/>
          </a:bodyPr>
          <a:lstStyle/>
          <a:p>
            <a:pPr algn="ctr"/>
            <a:r>
              <a:rPr lang="en-US" sz="2800" b="1" dirty="0" smtClean="0">
                <a:solidFill>
                  <a:schemeClr val="bg1"/>
                </a:solidFill>
              </a:rPr>
              <a:t>More Reasons Why</a:t>
            </a:r>
            <a:r>
              <a:rPr lang="en-US" sz="2800" b="1" dirty="0" smtClean="0">
                <a:solidFill>
                  <a:schemeClr val="bg1"/>
                </a:solidFill>
              </a:rPr>
              <a:t> Panels are Closing?</a:t>
            </a:r>
            <a:endParaRPr lang="en-US" sz="2800" b="1" dirty="0" smtClean="0">
              <a:solidFill>
                <a:schemeClr val="bg1"/>
              </a:solidFill>
            </a:endParaRPr>
          </a:p>
          <a:p>
            <a:endParaRPr lang="en-US" sz="2400" b="1" dirty="0" smtClean="0">
              <a:solidFill>
                <a:schemeClr val="bg1"/>
              </a:solidFill>
            </a:endParaRPr>
          </a:p>
          <a:p>
            <a:pPr marL="342900" indent="-342900">
              <a:buFont typeface="Wingdings" panose="05000000000000000000" pitchFamily="2" charset="2"/>
              <a:buChar char="ü"/>
            </a:pPr>
            <a:endParaRPr lang="en-US" sz="2000" b="1" dirty="0" smtClean="0">
              <a:solidFill>
                <a:schemeClr val="bg1"/>
              </a:solidFill>
            </a:endParaRPr>
          </a:p>
          <a:p>
            <a:r>
              <a:rPr lang="en-US" sz="2000" b="1" dirty="0" smtClean="0">
                <a:solidFill>
                  <a:schemeClr val="bg1"/>
                </a:solidFill>
              </a:rPr>
              <a:t>	# 3 Insurance </a:t>
            </a:r>
            <a:r>
              <a:rPr lang="en-US" sz="2000" b="1" dirty="0">
                <a:solidFill>
                  <a:schemeClr val="bg1"/>
                </a:solidFill>
              </a:rPr>
              <a:t>renegotiating their contract with the state</a:t>
            </a:r>
          </a:p>
          <a:p>
            <a:endParaRPr lang="en-US" sz="2000" b="1" dirty="0" smtClean="0">
              <a:solidFill>
                <a:schemeClr val="bg1"/>
              </a:solidFill>
            </a:endParaRPr>
          </a:p>
          <a:p>
            <a:r>
              <a:rPr lang="en-US" sz="2000" b="1" dirty="0" smtClean="0">
                <a:solidFill>
                  <a:schemeClr val="bg1"/>
                </a:solidFill>
              </a:rPr>
              <a:t>	# 4 Upcoming </a:t>
            </a:r>
            <a:r>
              <a:rPr lang="en-US" sz="2000" b="1" dirty="0">
                <a:solidFill>
                  <a:schemeClr val="bg1"/>
                </a:solidFill>
              </a:rPr>
              <a:t>merger with another health plan</a:t>
            </a:r>
          </a:p>
          <a:p>
            <a:endParaRPr lang="en-US" sz="2000" b="1" dirty="0">
              <a:solidFill>
                <a:schemeClr val="bg1"/>
              </a:solidFill>
            </a:endParaRPr>
          </a:p>
          <a:p>
            <a:r>
              <a:rPr lang="en-US" sz="2000" b="1" dirty="0" smtClean="0">
                <a:solidFill>
                  <a:schemeClr val="bg1"/>
                </a:solidFill>
              </a:rPr>
              <a:t>	# 5 Temporarily </a:t>
            </a:r>
            <a:r>
              <a:rPr lang="en-US" sz="2000" b="1" dirty="0">
                <a:solidFill>
                  <a:schemeClr val="bg1"/>
                </a:solidFill>
              </a:rPr>
              <a:t>closed due to back office operations</a:t>
            </a:r>
          </a:p>
          <a:p>
            <a:endParaRPr lang="en-US" sz="2000" b="1" dirty="0" smtClean="0">
              <a:solidFill>
                <a:schemeClr val="bg1"/>
              </a:solidFill>
            </a:endParaRPr>
          </a:p>
          <a:p>
            <a:r>
              <a:rPr lang="en-US" sz="2000" b="1" dirty="0" smtClean="0">
                <a:solidFill>
                  <a:schemeClr val="bg1"/>
                </a:solidFill>
              </a:rPr>
              <a:t>	# 6 State </a:t>
            </a:r>
            <a:r>
              <a:rPr lang="en-US" sz="2000" b="1" dirty="0">
                <a:solidFill>
                  <a:schemeClr val="bg1"/>
                </a:solidFill>
              </a:rPr>
              <a:t>restrictions set off by Medicaid program</a:t>
            </a:r>
          </a:p>
          <a:p>
            <a:pPr lvl="1"/>
            <a:endParaRPr lang="en-US" sz="2000" i="1" dirty="0" smtClean="0">
              <a:solidFill>
                <a:schemeClr val="bg1"/>
              </a:solidFill>
            </a:endParaRPr>
          </a:p>
          <a:p>
            <a:pPr lvl="1"/>
            <a:endParaRPr lang="en-US" sz="2000" i="1" dirty="0" smtClean="0">
              <a:solidFill>
                <a:schemeClr val="bg1"/>
              </a:solidFill>
            </a:endParaRPr>
          </a:p>
          <a:p>
            <a:endParaRPr lang="en-US" dirty="0"/>
          </a:p>
        </p:txBody>
      </p:sp>
    </p:spTree>
    <p:extLst>
      <p:ext uri="{BB962C8B-B14F-4D97-AF65-F5344CB8AC3E}">
        <p14:creationId xmlns:p14="http://schemas.microsoft.com/office/powerpoint/2010/main" val="3284626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9144000" cy="58185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4" name="TextBox 13"/>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7" name="TextBox 6"/>
          <p:cNvSpPr txBox="1"/>
          <p:nvPr/>
        </p:nvSpPr>
        <p:spPr>
          <a:xfrm>
            <a:off x="242607" y="403364"/>
            <a:ext cx="8525436" cy="6093976"/>
          </a:xfrm>
          <a:prstGeom prst="rect">
            <a:avLst/>
          </a:prstGeom>
          <a:noFill/>
        </p:spPr>
        <p:txBody>
          <a:bodyPr wrap="square" rtlCol="0">
            <a:spAutoFit/>
          </a:bodyPr>
          <a:lstStyle/>
          <a:p>
            <a:pPr algn="ctr"/>
            <a:r>
              <a:rPr lang="en-US" sz="2800" b="1" dirty="0" smtClean="0">
                <a:solidFill>
                  <a:schemeClr val="bg1"/>
                </a:solidFill>
              </a:rPr>
              <a:t>When it can happen to your practice?</a:t>
            </a:r>
          </a:p>
          <a:p>
            <a:endParaRPr lang="en-US" sz="2400" b="1" dirty="0" smtClean="0">
              <a:solidFill>
                <a:schemeClr val="bg1"/>
              </a:solidFill>
            </a:endParaRPr>
          </a:p>
          <a:p>
            <a:pPr marL="342900" indent="-342900">
              <a:buFont typeface="Wingdings" panose="05000000000000000000" pitchFamily="2" charset="2"/>
              <a:buChar char="ü"/>
            </a:pPr>
            <a:r>
              <a:rPr lang="en-US" sz="2000" b="1" dirty="0" smtClean="0">
                <a:solidFill>
                  <a:schemeClr val="bg1"/>
                </a:solidFill>
              </a:rPr>
              <a:t>Adding </a:t>
            </a:r>
          </a:p>
          <a:p>
            <a:pPr marL="800100" lvl="1" indent="-342900">
              <a:buFont typeface="Arial" panose="020B0604020202020204" pitchFamily="34" charset="0"/>
              <a:buChar char="•"/>
            </a:pPr>
            <a:r>
              <a:rPr lang="en-US" sz="2000" b="1" dirty="0">
                <a:solidFill>
                  <a:schemeClr val="bg1"/>
                </a:solidFill>
              </a:rPr>
              <a:t>N</a:t>
            </a:r>
            <a:r>
              <a:rPr lang="en-US" sz="2000" b="1" dirty="0" smtClean="0">
                <a:solidFill>
                  <a:schemeClr val="bg1"/>
                </a:solidFill>
              </a:rPr>
              <a:t>ew service </a:t>
            </a:r>
            <a:r>
              <a:rPr lang="en-US" sz="2000" b="1" dirty="0" smtClean="0">
                <a:solidFill>
                  <a:schemeClr val="bg1"/>
                </a:solidFill>
              </a:rPr>
              <a:t>location or county of service</a:t>
            </a:r>
            <a:endParaRPr lang="en-US" sz="2000" b="1" dirty="0" smtClean="0">
              <a:solidFill>
                <a:schemeClr val="bg1"/>
              </a:solidFill>
            </a:endParaRPr>
          </a:p>
          <a:p>
            <a:pPr marL="800100" lvl="1" indent="-342900">
              <a:buFont typeface="Arial" panose="020B0604020202020204" pitchFamily="34" charset="0"/>
              <a:buChar char="•"/>
            </a:pPr>
            <a:r>
              <a:rPr lang="en-US" sz="2000" b="1" dirty="0">
                <a:solidFill>
                  <a:schemeClr val="bg1"/>
                </a:solidFill>
              </a:rPr>
              <a:t>N</a:t>
            </a:r>
            <a:r>
              <a:rPr lang="en-US" sz="2000" b="1" dirty="0" smtClean="0">
                <a:solidFill>
                  <a:schemeClr val="bg1"/>
                </a:solidFill>
              </a:rPr>
              <a:t>ew group </a:t>
            </a:r>
            <a:r>
              <a:rPr lang="en-US" sz="2000" b="1" dirty="0" smtClean="0">
                <a:solidFill>
                  <a:schemeClr val="bg1"/>
                </a:solidFill>
              </a:rPr>
              <a:t>member *</a:t>
            </a:r>
            <a:endParaRPr lang="en-US" sz="2000" b="1" dirty="0" smtClean="0">
              <a:solidFill>
                <a:schemeClr val="bg1"/>
              </a:solidFill>
            </a:endParaRPr>
          </a:p>
          <a:p>
            <a:pPr marL="800100" lvl="1" indent="-342900">
              <a:buFont typeface="Arial" panose="020B0604020202020204" pitchFamily="34" charset="0"/>
              <a:buChar char="•"/>
            </a:pPr>
            <a:r>
              <a:rPr lang="en-US" sz="2000" b="1" dirty="0" smtClean="0">
                <a:solidFill>
                  <a:schemeClr val="bg1"/>
                </a:solidFill>
              </a:rPr>
              <a:t>New tax </a:t>
            </a:r>
            <a:r>
              <a:rPr lang="en-US" sz="2000" b="1" dirty="0" smtClean="0">
                <a:solidFill>
                  <a:schemeClr val="bg1"/>
                </a:solidFill>
              </a:rPr>
              <a:t>id *</a:t>
            </a:r>
            <a:endParaRPr lang="en-US" sz="2000" b="1" dirty="0" smtClean="0">
              <a:solidFill>
                <a:schemeClr val="bg1"/>
              </a:solidFill>
            </a:endParaRPr>
          </a:p>
          <a:p>
            <a:pPr marL="800100" lvl="1" indent="-342900">
              <a:buFont typeface="Arial" panose="020B0604020202020204" pitchFamily="34" charset="0"/>
              <a:buChar char="•"/>
            </a:pPr>
            <a:r>
              <a:rPr lang="en-US" sz="2000" b="1" dirty="0" smtClean="0">
                <a:solidFill>
                  <a:schemeClr val="bg1"/>
                </a:solidFill>
              </a:rPr>
              <a:t>Category of service </a:t>
            </a:r>
            <a:endParaRPr lang="en-US" sz="2000" b="1" dirty="0" smtClean="0">
              <a:solidFill>
                <a:schemeClr val="bg1"/>
              </a:solidFill>
            </a:endParaRPr>
          </a:p>
          <a:p>
            <a:pPr marL="1257300" lvl="2" indent="-342900">
              <a:buFont typeface="Arial" panose="020B0604020202020204" pitchFamily="34" charset="0"/>
              <a:buChar char="•"/>
            </a:pPr>
            <a:r>
              <a:rPr lang="en-US" sz="2000" b="1" dirty="0" smtClean="0">
                <a:solidFill>
                  <a:schemeClr val="bg1"/>
                </a:solidFill>
              </a:rPr>
              <a:t>Pharmacy adding DME/Shoes category</a:t>
            </a:r>
          </a:p>
          <a:p>
            <a:pPr marL="1257300" lvl="2" indent="-342900">
              <a:buFont typeface="Arial" panose="020B0604020202020204" pitchFamily="34" charset="0"/>
              <a:buChar char="•"/>
            </a:pPr>
            <a:r>
              <a:rPr lang="en-US" sz="2000" b="1" dirty="0" smtClean="0">
                <a:solidFill>
                  <a:schemeClr val="bg1"/>
                </a:solidFill>
              </a:rPr>
              <a:t>Secondary specialty</a:t>
            </a:r>
            <a:endParaRPr lang="en-US" sz="2000" b="1" dirty="0" smtClean="0">
              <a:solidFill>
                <a:schemeClr val="bg1"/>
              </a:solidFill>
            </a:endParaRPr>
          </a:p>
          <a:p>
            <a:pPr lvl="1"/>
            <a:endParaRPr lang="en-US" sz="2000" b="1" dirty="0" smtClean="0">
              <a:solidFill>
                <a:schemeClr val="bg1"/>
              </a:solidFill>
            </a:endParaRPr>
          </a:p>
          <a:p>
            <a:pPr marL="342900" indent="-342900">
              <a:buFont typeface="Wingdings" panose="05000000000000000000" pitchFamily="2" charset="2"/>
              <a:buChar char="ü"/>
            </a:pPr>
            <a:r>
              <a:rPr lang="en-US" sz="2000" b="1" dirty="0" smtClean="0">
                <a:solidFill>
                  <a:schemeClr val="bg1"/>
                </a:solidFill>
              </a:rPr>
              <a:t>Insurance has a </a:t>
            </a:r>
            <a:r>
              <a:rPr lang="en-US" sz="2000" b="1" dirty="0" smtClean="0">
                <a:solidFill>
                  <a:schemeClr val="bg1"/>
                </a:solidFill>
              </a:rPr>
              <a:t>RIGHT </a:t>
            </a:r>
            <a:r>
              <a:rPr lang="en-US" sz="2000" b="1" dirty="0" smtClean="0">
                <a:solidFill>
                  <a:schemeClr val="bg1"/>
                </a:solidFill>
              </a:rPr>
              <a:t>to terminate your </a:t>
            </a:r>
            <a:r>
              <a:rPr lang="en-US" sz="2000" b="1" dirty="0" smtClean="0">
                <a:solidFill>
                  <a:schemeClr val="bg1"/>
                </a:solidFill>
              </a:rPr>
              <a:t>contract at any time</a:t>
            </a:r>
          </a:p>
          <a:p>
            <a:pPr marL="800100" lvl="1" indent="-342900">
              <a:buFont typeface="Arial" panose="020B0604020202020204" pitchFamily="34" charset="0"/>
              <a:buChar char="•"/>
            </a:pPr>
            <a:r>
              <a:rPr lang="en-US" sz="2000" b="1" dirty="0" smtClean="0">
                <a:solidFill>
                  <a:schemeClr val="bg1"/>
                </a:solidFill>
              </a:rPr>
              <a:t>Or refuse enrollment with any new plan </a:t>
            </a:r>
            <a:endParaRPr lang="en-US" sz="2000" b="1" dirty="0" smtClean="0">
              <a:solidFill>
                <a:schemeClr val="bg1"/>
              </a:solidFill>
            </a:endParaRPr>
          </a:p>
          <a:p>
            <a:endParaRPr lang="en-US" sz="2000" b="1" dirty="0" smtClean="0">
              <a:solidFill>
                <a:schemeClr val="bg1"/>
              </a:solidFill>
            </a:endParaRPr>
          </a:p>
          <a:p>
            <a:endParaRPr lang="en-US" sz="2000" b="1" dirty="0">
              <a:solidFill>
                <a:schemeClr val="bg1"/>
              </a:solidFill>
            </a:endParaRPr>
          </a:p>
          <a:p>
            <a:pPr marL="342900" indent="-342900">
              <a:buFont typeface="Wingdings" panose="05000000000000000000" pitchFamily="2" charset="2"/>
              <a:buChar char="ü"/>
            </a:pPr>
            <a:endParaRPr lang="en-US" sz="2000" b="1" dirty="0" smtClean="0">
              <a:solidFill>
                <a:schemeClr val="bg1"/>
              </a:solidFill>
            </a:endParaRPr>
          </a:p>
          <a:p>
            <a:pPr lvl="1"/>
            <a:endParaRPr lang="en-US" sz="2000" i="1" dirty="0" smtClean="0">
              <a:solidFill>
                <a:schemeClr val="bg1"/>
              </a:solidFill>
            </a:endParaRPr>
          </a:p>
          <a:p>
            <a:pPr lvl="1"/>
            <a:endParaRPr lang="en-US" sz="2000" i="1" dirty="0" smtClean="0">
              <a:solidFill>
                <a:schemeClr val="bg1"/>
              </a:solidFill>
            </a:endParaRPr>
          </a:p>
          <a:p>
            <a:pPr lvl="1"/>
            <a:endParaRPr lang="en-US" sz="2000" i="1" dirty="0" smtClean="0">
              <a:solidFill>
                <a:schemeClr val="bg1"/>
              </a:solidFill>
            </a:endParaRPr>
          </a:p>
          <a:p>
            <a:endParaRPr lang="en-US" dirty="0"/>
          </a:p>
        </p:txBody>
      </p:sp>
    </p:spTree>
    <p:extLst>
      <p:ext uri="{BB962C8B-B14F-4D97-AF65-F5344CB8AC3E}">
        <p14:creationId xmlns:p14="http://schemas.microsoft.com/office/powerpoint/2010/main" val="4109655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9144000" cy="58185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4" name="TextBox 13"/>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7" name="TextBox 6"/>
          <p:cNvSpPr txBox="1"/>
          <p:nvPr/>
        </p:nvSpPr>
        <p:spPr>
          <a:xfrm>
            <a:off x="242607" y="403364"/>
            <a:ext cx="8525436" cy="6155531"/>
          </a:xfrm>
          <a:prstGeom prst="rect">
            <a:avLst/>
          </a:prstGeom>
          <a:noFill/>
        </p:spPr>
        <p:txBody>
          <a:bodyPr wrap="square" rtlCol="0">
            <a:spAutoFit/>
          </a:bodyPr>
          <a:lstStyle/>
          <a:p>
            <a:pPr algn="ctr"/>
            <a:r>
              <a:rPr lang="en-US" sz="2800" b="1" dirty="0" smtClean="0">
                <a:solidFill>
                  <a:schemeClr val="bg1"/>
                </a:solidFill>
              </a:rPr>
              <a:t>When it can happen to your practice?</a:t>
            </a:r>
          </a:p>
          <a:p>
            <a:endParaRPr lang="en-US" sz="2400" b="1" dirty="0" smtClean="0">
              <a:solidFill>
                <a:schemeClr val="bg1"/>
              </a:solidFill>
            </a:endParaRPr>
          </a:p>
          <a:p>
            <a:endParaRPr lang="en-US" sz="2400" b="1" dirty="0" smtClean="0">
              <a:solidFill>
                <a:schemeClr val="bg1"/>
              </a:solidFill>
            </a:endParaRPr>
          </a:p>
          <a:p>
            <a:pPr marL="342900" indent="-342900">
              <a:buFont typeface="Wingdings" panose="05000000000000000000" pitchFamily="2" charset="2"/>
              <a:buChar char="ü"/>
            </a:pPr>
            <a:r>
              <a:rPr lang="en-US" sz="2000" b="1" dirty="0" smtClean="0">
                <a:solidFill>
                  <a:schemeClr val="bg1"/>
                </a:solidFill>
              </a:rPr>
              <a:t>New </a:t>
            </a:r>
            <a:r>
              <a:rPr lang="en-US" sz="2000" b="1" dirty="0" smtClean="0">
                <a:solidFill>
                  <a:schemeClr val="bg1"/>
                </a:solidFill>
              </a:rPr>
              <a:t>enrollment for any type of </a:t>
            </a:r>
            <a:r>
              <a:rPr lang="en-US" sz="2000" b="1" dirty="0" smtClean="0">
                <a:solidFill>
                  <a:schemeClr val="bg1"/>
                </a:solidFill>
              </a:rPr>
              <a:t>provider</a:t>
            </a:r>
          </a:p>
          <a:p>
            <a:pPr marL="800100" lvl="1" indent="-342900">
              <a:buFont typeface="Arial" panose="020B0604020202020204" pitchFamily="34" charset="0"/>
              <a:buChar char="•"/>
            </a:pPr>
            <a:r>
              <a:rPr lang="en-US" sz="2000" b="1" dirty="0" smtClean="0">
                <a:solidFill>
                  <a:schemeClr val="bg1"/>
                </a:solidFill>
              </a:rPr>
              <a:t>Targeted </a:t>
            </a:r>
            <a:r>
              <a:rPr lang="en-US" sz="2000" b="1" dirty="0" smtClean="0">
                <a:solidFill>
                  <a:schemeClr val="bg1"/>
                </a:solidFill>
              </a:rPr>
              <a:t>specialty: </a:t>
            </a:r>
            <a:endParaRPr lang="en-US" sz="2000" b="1" dirty="0" smtClean="0">
              <a:solidFill>
                <a:schemeClr val="bg1"/>
              </a:solidFill>
            </a:endParaRPr>
          </a:p>
          <a:p>
            <a:pPr marL="1257300" lvl="2" indent="-342900">
              <a:buFont typeface="Arial" panose="020B0604020202020204" pitchFamily="34" charset="0"/>
              <a:buChar char="•"/>
            </a:pPr>
            <a:r>
              <a:rPr lang="en-US" sz="2000" b="1" dirty="0">
                <a:solidFill>
                  <a:schemeClr val="bg1"/>
                </a:solidFill>
              </a:rPr>
              <a:t>R</a:t>
            </a:r>
            <a:r>
              <a:rPr lang="en-US" sz="2000" b="1" dirty="0" smtClean="0">
                <a:solidFill>
                  <a:schemeClr val="bg1"/>
                </a:solidFill>
              </a:rPr>
              <a:t>adiology,</a:t>
            </a:r>
          </a:p>
          <a:p>
            <a:pPr marL="1257300" lvl="2" indent="-342900">
              <a:buFont typeface="Arial" panose="020B0604020202020204" pitchFamily="34" charset="0"/>
              <a:buChar char="•"/>
            </a:pPr>
            <a:r>
              <a:rPr lang="en-US" sz="2000" b="1" dirty="0">
                <a:solidFill>
                  <a:schemeClr val="bg1"/>
                </a:solidFill>
              </a:rPr>
              <a:t>P</a:t>
            </a:r>
            <a:r>
              <a:rPr lang="en-US" sz="2000" b="1" dirty="0" smtClean="0">
                <a:solidFill>
                  <a:schemeClr val="bg1"/>
                </a:solidFill>
              </a:rPr>
              <a:t>hysical therapy </a:t>
            </a:r>
          </a:p>
          <a:p>
            <a:pPr marL="1257300" lvl="2" indent="-342900">
              <a:buFont typeface="Arial" panose="020B0604020202020204" pitchFamily="34" charset="0"/>
              <a:buChar char="•"/>
            </a:pPr>
            <a:r>
              <a:rPr lang="en-US" sz="2000" b="1" dirty="0" smtClean="0">
                <a:solidFill>
                  <a:schemeClr val="bg1"/>
                </a:solidFill>
              </a:rPr>
              <a:t>Podiatry</a:t>
            </a:r>
          </a:p>
          <a:p>
            <a:pPr marL="1257300" lvl="2" indent="-342900">
              <a:buFont typeface="Arial" panose="020B0604020202020204" pitchFamily="34" charset="0"/>
              <a:buChar char="•"/>
            </a:pPr>
            <a:r>
              <a:rPr lang="en-US" sz="2000" b="1" dirty="0" smtClean="0">
                <a:solidFill>
                  <a:schemeClr val="bg1"/>
                </a:solidFill>
              </a:rPr>
              <a:t>Facilities: adult day care, home care, urgent care…</a:t>
            </a:r>
            <a:r>
              <a:rPr lang="en-US" sz="2000" b="1" dirty="0" err="1" smtClean="0">
                <a:solidFill>
                  <a:schemeClr val="bg1"/>
                </a:solidFill>
              </a:rPr>
              <a:t>etc</a:t>
            </a:r>
            <a:endParaRPr lang="en-US" sz="2000" b="1" dirty="0" smtClean="0">
              <a:solidFill>
                <a:schemeClr val="bg1"/>
              </a:solidFill>
            </a:endParaRPr>
          </a:p>
          <a:p>
            <a:endParaRPr lang="en-US" sz="2000" b="1" dirty="0" smtClean="0">
              <a:solidFill>
                <a:schemeClr val="bg1"/>
              </a:solidFill>
            </a:endParaRPr>
          </a:p>
          <a:p>
            <a:pPr marL="342900" indent="-342900">
              <a:buFont typeface="Wingdings" panose="05000000000000000000" pitchFamily="2" charset="2"/>
              <a:buChar char="ü"/>
            </a:pPr>
            <a:r>
              <a:rPr lang="en-US" sz="2000" b="1" dirty="0" smtClean="0">
                <a:solidFill>
                  <a:schemeClr val="bg1"/>
                </a:solidFill>
              </a:rPr>
              <a:t>Change of ownership </a:t>
            </a:r>
            <a:endParaRPr lang="en-US" sz="2000" b="1" dirty="0" smtClean="0">
              <a:solidFill>
                <a:schemeClr val="bg1"/>
              </a:solidFill>
            </a:endParaRPr>
          </a:p>
          <a:p>
            <a:pPr marL="1257300" lvl="2" indent="-342900">
              <a:buFont typeface="Arial" panose="020B0604020202020204" pitchFamily="34" charset="0"/>
              <a:buChar char="•"/>
            </a:pPr>
            <a:r>
              <a:rPr lang="en-US" sz="2000" b="1" dirty="0" smtClean="0">
                <a:solidFill>
                  <a:schemeClr val="bg1"/>
                </a:solidFill>
              </a:rPr>
              <a:t>Might require new enrollment </a:t>
            </a:r>
            <a:endParaRPr lang="en-US" sz="2000" b="1" dirty="0" smtClean="0">
              <a:solidFill>
                <a:schemeClr val="bg1"/>
              </a:solidFill>
            </a:endParaRPr>
          </a:p>
          <a:p>
            <a:pPr marL="342900" indent="-342900">
              <a:buFont typeface="Wingdings" panose="05000000000000000000" pitchFamily="2" charset="2"/>
              <a:buChar char="ü"/>
            </a:pPr>
            <a:endParaRPr lang="en-US" sz="2000" b="1" dirty="0" smtClean="0">
              <a:solidFill>
                <a:schemeClr val="bg1"/>
              </a:solidFill>
            </a:endParaRPr>
          </a:p>
          <a:p>
            <a:pPr marL="342900" indent="-342900">
              <a:buFont typeface="Wingdings" panose="05000000000000000000" pitchFamily="2" charset="2"/>
              <a:buChar char="ü"/>
            </a:pPr>
            <a:endParaRPr lang="en-US" sz="2000" b="1" dirty="0">
              <a:solidFill>
                <a:schemeClr val="bg1"/>
              </a:solidFill>
            </a:endParaRPr>
          </a:p>
          <a:p>
            <a:pPr marL="342900" indent="-342900">
              <a:buFont typeface="Wingdings" panose="05000000000000000000" pitchFamily="2" charset="2"/>
              <a:buChar char="ü"/>
            </a:pPr>
            <a:endParaRPr lang="en-US" sz="2000" b="1" dirty="0" smtClean="0">
              <a:solidFill>
                <a:schemeClr val="bg1"/>
              </a:solidFill>
            </a:endParaRPr>
          </a:p>
          <a:p>
            <a:pPr lvl="1"/>
            <a:endParaRPr lang="en-US" sz="2000" i="1" dirty="0" smtClean="0">
              <a:solidFill>
                <a:schemeClr val="bg1"/>
              </a:solidFill>
            </a:endParaRPr>
          </a:p>
          <a:p>
            <a:pPr lvl="1"/>
            <a:endParaRPr lang="en-US" sz="2000" i="1" dirty="0" smtClean="0">
              <a:solidFill>
                <a:schemeClr val="bg1"/>
              </a:solidFill>
            </a:endParaRPr>
          </a:p>
          <a:p>
            <a:pPr lvl="1"/>
            <a:endParaRPr lang="en-US" sz="2000" i="1" dirty="0" smtClean="0">
              <a:solidFill>
                <a:schemeClr val="bg1"/>
              </a:solidFill>
            </a:endParaRPr>
          </a:p>
          <a:p>
            <a:endParaRPr lang="en-US" dirty="0"/>
          </a:p>
        </p:txBody>
      </p:sp>
    </p:spTree>
    <p:extLst>
      <p:ext uri="{BB962C8B-B14F-4D97-AF65-F5344CB8AC3E}">
        <p14:creationId xmlns:p14="http://schemas.microsoft.com/office/powerpoint/2010/main" val="3361636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9144000" cy="58185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4" name="TextBox 13"/>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7" name="TextBox 6"/>
          <p:cNvSpPr txBox="1"/>
          <p:nvPr/>
        </p:nvSpPr>
        <p:spPr>
          <a:xfrm>
            <a:off x="309282" y="403364"/>
            <a:ext cx="8525436" cy="5632311"/>
          </a:xfrm>
          <a:prstGeom prst="rect">
            <a:avLst/>
          </a:prstGeom>
          <a:noFill/>
        </p:spPr>
        <p:txBody>
          <a:bodyPr wrap="square" rtlCol="0">
            <a:spAutoFit/>
          </a:bodyPr>
          <a:lstStyle/>
          <a:p>
            <a:pPr algn="ctr"/>
            <a:r>
              <a:rPr lang="en-US" sz="2800" b="1" dirty="0" smtClean="0">
                <a:solidFill>
                  <a:schemeClr val="bg1"/>
                </a:solidFill>
              </a:rPr>
              <a:t>How </a:t>
            </a:r>
            <a:r>
              <a:rPr lang="en-US" sz="2800" b="1" dirty="0">
                <a:solidFill>
                  <a:schemeClr val="bg1"/>
                </a:solidFill>
              </a:rPr>
              <a:t>T</a:t>
            </a:r>
            <a:r>
              <a:rPr lang="en-US" sz="2800" b="1" dirty="0" smtClean="0">
                <a:solidFill>
                  <a:schemeClr val="bg1"/>
                </a:solidFill>
              </a:rPr>
              <a:t>o </a:t>
            </a:r>
            <a:r>
              <a:rPr lang="en-US" sz="2800" b="1" i="1" u="sng" dirty="0" smtClean="0">
                <a:solidFill>
                  <a:schemeClr val="bg1"/>
                </a:solidFill>
              </a:rPr>
              <a:t>FIGHT</a:t>
            </a:r>
            <a:r>
              <a:rPr lang="en-US" sz="2800" b="1" dirty="0" smtClean="0">
                <a:solidFill>
                  <a:schemeClr val="bg1"/>
                </a:solidFill>
              </a:rPr>
              <a:t> For </a:t>
            </a:r>
            <a:r>
              <a:rPr lang="en-US" sz="2800" b="1" dirty="0">
                <a:solidFill>
                  <a:schemeClr val="bg1"/>
                </a:solidFill>
              </a:rPr>
              <a:t>T</a:t>
            </a:r>
            <a:r>
              <a:rPr lang="en-US" sz="2800" b="1" dirty="0" smtClean="0">
                <a:solidFill>
                  <a:schemeClr val="bg1"/>
                </a:solidFill>
              </a:rPr>
              <a:t>he Spot?</a:t>
            </a:r>
          </a:p>
          <a:p>
            <a:endParaRPr lang="en-US" sz="2400" b="1" dirty="0" smtClean="0">
              <a:solidFill>
                <a:schemeClr val="bg1"/>
              </a:solidFill>
            </a:endParaRPr>
          </a:p>
          <a:p>
            <a:pPr marL="342900" indent="-342900">
              <a:buFont typeface="Wingdings" panose="05000000000000000000" pitchFamily="2" charset="2"/>
              <a:buChar char="ü"/>
            </a:pPr>
            <a:r>
              <a:rPr lang="en-US" sz="2000" b="1" dirty="0" smtClean="0">
                <a:solidFill>
                  <a:schemeClr val="bg1"/>
                </a:solidFill>
              </a:rPr>
              <a:t>First evaluate your need to get on this panel </a:t>
            </a:r>
          </a:p>
          <a:p>
            <a:pPr marL="800100" lvl="1" indent="-342900">
              <a:buFont typeface="Courier New" panose="02070309020205020404" pitchFamily="49" charset="0"/>
              <a:buChar char="o"/>
            </a:pPr>
            <a:r>
              <a:rPr lang="en-US" sz="2000" i="1" dirty="0" smtClean="0">
                <a:solidFill>
                  <a:schemeClr val="bg1"/>
                </a:solidFill>
              </a:rPr>
              <a:t>Fee schedule</a:t>
            </a:r>
          </a:p>
          <a:p>
            <a:pPr marL="800100" lvl="1" indent="-342900">
              <a:buFont typeface="Courier New" panose="02070309020205020404" pitchFamily="49" charset="0"/>
              <a:buChar char="o"/>
            </a:pPr>
            <a:r>
              <a:rPr lang="en-US" sz="2000" i="1" dirty="0" smtClean="0">
                <a:solidFill>
                  <a:schemeClr val="bg1"/>
                </a:solidFill>
              </a:rPr>
              <a:t>Type of plan </a:t>
            </a:r>
          </a:p>
          <a:p>
            <a:pPr marL="800100" lvl="1" indent="-342900">
              <a:buFont typeface="Courier New" panose="02070309020205020404" pitchFamily="49" charset="0"/>
              <a:buChar char="o"/>
            </a:pPr>
            <a:r>
              <a:rPr lang="en-US" sz="2000" i="1" dirty="0" smtClean="0">
                <a:solidFill>
                  <a:schemeClr val="bg1"/>
                </a:solidFill>
              </a:rPr>
              <a:t>Make a plan</a:t>
            </a:r>
          </a:p>
          <a:p>
            <a:pPr marL="342900" indent="-342900">
              <a:lnSpc>
                <a:spcPct val="150000"/>
              </a:lnSpc>
              <a:buFont typeface="Wingdings" panose="05000000000000000000" pitchFamily="2" charset="2"/>
              <a:buChar char="ü"/>
            </a:pPr>
            <a:r>
              <a:rPr lang="en-US" sz="2000" b="1" dirty="0" smtClean="0">
                <a:solidFill>
                  <a:schemeClr val="bg1"/>
                </a:solidFill>
              </a:rPr>
              <a:t>Show your practice uniqueness in services</a:t>
            </a:r>
          </a:p>
          <a:p>
            <a:pPr marL="342900" indent="-342900">
              <a:lnSpc>
                <a:spcPct val="150000"/>
              </a:lnSpc>
              <a:buFont typeface="Wingdings" panose="05000000000000000000" pitchFamily="2" charset="2"/>
              <a:buChar char="ü"/>
            </a:pPr>
            <a:r>
              <a:rPr lang="en-US" sz="2000" b="1" dirty="0" smtClean="0">
                <a:solidFill>
                  <a:schemeClr val="bg1"/>
                </a:solidFill>
              </a:rPr>
              <a:t>Demonstrate that community really needs your services</a:t>
            </a:r>
          </a:p>
          <a:p>
            <a:pPr marL="342900" indent="-342900">
              <a:lnSpc>
                <a:spcPct val="150000"/>
              </a:lnSpc>
              <a:buFont typeface="Wingdings" panose="05000000000000000000" pitchFamily="2" charset="2"/>
              <a:buChar char="ü"/>
            </a:pPr>
            <a:r>
              <a:rPr lang="en-US" sz="2000" b="1" dirty="0" smtClean="0">
                <a:solidFill>
                  <a:schemeClr val="bg1"/>
                </a:solidFill>
              </a:rPr>
              <a:t>Review </a:t>
            </a:r>
            <a:r>
              <a:rPr lang="en-US" sz="2000" b="1" dirty="0">
                <a:solidFill>
                  <a:schemeClr val="bg1"/>
                </a:solidFill>
              </a:rPr>
              <a:t>the network Identify </a:t>
            </a:r>
            <a:r>
              <a:rPr lang="en-US" sz="2000" b="1" dirty="0" smtClean="0">
                <a:solidFill>
                  <a:schemeClr val="bg1"/>
                </a:solidFill>
              </a:rPr>
              <a:t>your competitors, really </a:t>
            </a:r>
          </a:p>
          <a:p>
            <a:r>
              <a:rPr lang="en-US" sz="2000" b="1" dirty="0" smtClean="0">
                <a:solidFill>
                  <a:schemeClr val="bg1"/>
                </a:solidFill>
              </a:rPr>
              <a:t>      check them out</a:t>
            </a:r>
          </a:p>
          <a:p>
            <a:pPr marL="342900" indent="-342900">
              <a:lnSpc>
                <a:spcPct val="150000"/>
              </a:lnSpc>
              <a:buFont typeface="Wingdings" panose="05000000000000000000" pitchFamily="2" charset="2"/>
              <a:buChar char="ü"/>
            </a:pPr>
            <a:r>
              <a:rPr lang="en-US" sz="2000" b="1" dirty="0" smtClean="0">
                <a:solidFill>
                  <a:schemeClr val="bg1"/>
                </a:solidFill>
              </a:rPr>
              <a:t>Create list of dismissed patients</a:t>
            </a:r>
          </a:p>
          <a:p>
            <a:pPr marL="342900" indent="-342900">
              <a:lnSpc>
                <a:spcPct val="150000"/>
              </a:lnSpc>
              <a:buFont typeface="Wingdings" panose="05000000000000000000" pitchFamily="2" charset="2"/>
              <a:buChar char="ü"/>
            </a:pPr>
            <a:r>
              <a:rPr lang="en-US" sz="2000" b="1" dirty="0" smtClean="0">
                <a:solidFill>
                  <a:schemeClr val="bg1"/>
                </a:solidFill>
              </a:rPr>
              <a:t>Get to know your local politicians</a:t>
            </a:r>
          </a:p>
          <a:p>
            <a:pPr marL="342900" indent="-342900">
              <a:lnSpc>
                <a:spcPct val="150000"/>
              </a:lnSpc>
              <a:buFont typeface="Wingdings" panose="05000000000000000000" pitchFamily="2" charset="2"/>
              <a:buChar char="ü"/>
            </a:pPr>
            <a:r>
              <a:rPr lang="en-US" sz="2000" b="1" dirty="0" smtClean="0">
                <a:solidFill>
                  <a:schemeClr val="bg1"/>
                </a:solidFill>
              </a:rPr>
              <a:t>Create your selling proposition = </a:t>
            </a:r>
            <a:r>
              <a:rPr lang="en-US" sz="2000" b="1" i="1" u="sng" dirty="0" smtClean="0">
                <a:solidFill>
                  <a:schemeClr val="bg1"/>
                </a:solidFill>
              </a:rPr>
              <a:t>Marketing Concept        </a:t>
            </a:r>
          </a:p>
          <a:p>
            <a:endParaRPr lang="en-US" dirty="0"/>
          </a:p>
        </p:txBody>
      </p:sp>
      <p:pic>
        <p:nvPicPr>
          <p:cNvPr id="2" name="Рисунок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3766" y="1127660"/>
            <a:ext cx="3068452" cy="4602679"/>
          </a:xfrm>
          <a:prstGeom prst="rect">
            <a:avLst/>
          </a:prstGeom>
        </p:spPr>
      </p:pic>
    </p:spTree>
    <p:extLst>
      <p:ext uri="{BB962C8B-B14F-4D97-AF65-F5344CB8AC3E}">
        <p14:creationId xmlns:p14="http://schemas.microsoft.com/office/powerpoint/2010/main" val="56929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8228" y="-495300"/>
            <a:ext cx="9144000" cy="58185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3" name="TextBox 12"/>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2" name="TextBox 1"/>
          <p:cNvSpPr txBox="1"/>
          <p:nvPr/>
        </p:nvSpPr>
        <p:spPr>
          <a:xfrm>
            <a:off x="556549" y="243845"/>
            <a:ext cx="7501601" cy="1384995"/>
          </a:xfrm>
          <a:prstGeom prst="rect">
            <a:avLst/>
          </a:prstGeom>
          <a:noFill/>
        </p:spPr>
        <p:txBody>
          <a:bodyPr wrap="square" rtlCol="0">
            <a:spAutoFit/>
          </a:bodyPr>
          <a:lstStyle/>
          <a:p>
            <a:pPr algn="ctr"/>
            <a:r>
              <a:rPr lang="en-US" sz="3600" b="1" dirty="0" smtClean="0">
                <a:solidFill>
                  <a:schemeClr val="bg1"/>
                </a:solidFill>
              </a:rPr>
              <a:t>What to Write in Appeal Letters?</a:t>
            </a:r>
          </a:p>
          <a:p>
            <a:endParaRPr lang="en-US" sz="2400" dirty="0" smtClean="0"/>
          </a:p>
          <a:p>
            <a:r>
              <a:rPr lang="en-US" sz="2400" dirty="0"/>
              <a:t>	</a:t>
            </a:r>
            <a:r>
              <a:rPr lang="en-US" sz="2400" dirty="0" smtClean="0"/>
              <a:t>			 </a:t>
            </a:r>
            <a:endParaRPr lang="en-US" sz="3200" b="1" dirty="0">
              <a:solidFill>
                <a:schemeClr val="accent1">
                  <a:lumMod val="50000"/>
                </a:schemeClr>
              </a:solidFill>
              <a:latin typeface="Baskerville Old Face" panose="02020602080505020303" pitchFamily="18" charset="0"/>
            </a:endParaRPr>
          </a:p>
        </p:txBody>
      </p:sp>
      <p:sp>
        <p:nvSpPr>
          <p:cNvPr id="6" name="TextBox 5"/>
          <p:cNvSpPr txBox="1"/>
          <p:nvPr/>
        </p:nvSpPr>
        <p:spPr>
          <a:xfrm>
            <a:off x="580897" y="936342"/>
            <a:ext cx="7581900" cy="7017306"/>
          </a:xfrm>
          <a:prstGeom prst="rect">
            <a:avLst/>
          </a:prstGeom>
          <a:noFill/>
        </p:spPr>
        <p:txBody>
          <a:bodyPr wrap="square" rtlCol="0">
            <a:spAutoFit/>
          </a:bodyPr>
          <a:lstStyle/>
          <a:p>
            <a:pPr marL="342900" indent="-342900">
              <a:buAutoNum type="arabicPeriod"/>
            </a:pPr>
            <a:r>
              <a:rPr lang="en-US" dirty="0" smtClean="0">
                <a:solidFill>
                  <a:schemeClr val="bg1"/>
                </a:solidFill>
              </a:rPr>
              <a:t>Review policies and regulations of insurance </a:t>
            </a:r>
            <a:r>
              <a:rPr lang="en-US" dirty="0" smtClean="0">
                <a:solidFill>
                  <a:schemeClr val="bg1"/>
                </a:solidFill>
              </a:rPr>
              <a:t>company</a:t>
            </a:r>
          </a:p>
          <a:p>
            <a:endParaRPr lang="en-US" dirty="0">
              <a:solidFill>
                <a:schemeClr val="bg1"/>
              </a:solidFill>
            </a:endParaRPr>
          </a:p>
          <a:p>
            <a:r>
              <a:rPr lang="en-US" dirty="0" smtClean="0">
                <a:solidFill>
                  <a:schemeClr val="bg1"/>
                </a:solidFill>
              </a:rPr>
              <a:t>2.     Use statistics:</a:t>
            </a:r>
          </a:p>
          <a:p>
            <a:pPr marL="742950" lvl="1" indent="-285750">
              <a:buFont typeface="Arial" panose="020B0604020202020204" pitchFamily="34" charset="0"/>
              <a:buChar char="•"/>
            </a:pPr>
            <a:r>
              <a:rPr lang="en-US" dirty="0" smtClean="0">
                <a:solidFill>
                  <a:schemeClr val="bg1"/>
                </a:solidFill>
              </a:rPr>
              <a:t>Census results for last year </a:t>
            </a:r>
          </a:p>
          <a:p>
            <a:pPr marL="742950" lvl="1" indent="-285750">
              <a:buFont typeface="Arial" panose="020B0604020202020204" pitchFamily="34" charset="0"/>
              <a:buChar char="•"/>
            </a:pPr>
            <a:r>
              <a:rPr lang="en-US" dirty="0" smtClean="0">
                <a:solidFill>
                  <a:schemeClr val="bg1"/>
                </a:solidFill>
              </a:rPr>
              <a:t>Provider directory </a:t>
            </a:r>
            <a:endParaRPr lang="en-US" dirty="0" smtClean="0">
              <a:solidFill>
                <a:schemeClr val="bg1"/>
              </a:solidFill>
            </a:endParaRPr>
          </a:p>
          <a:p>
            <a:pPr marL="742950" lvl="1" indent="-285750">
              <a:buFont typeface="Arial" panose="020B0604020202020204" pitchFamily="34" charset="0"/>
              <a:buChar char="•"/>
            </a:pPr>
            <a:endParaRPr lang="en-US" dirty="0" smtClean="0">
              <a:solidFill>
                <a:schemeClr val="bg1"/>
              </a:solidFill>
            </a:endParaRPr>
          </a:p>
          <a:p>
            <a:r>
              <a:rPr lang="en-US" dirty="0" smtClean="0">
                <a:solidFill>
                  <a:schemeClr val="bg1"/>
                </a:solidFill>
              </a:rPr>
              <a:t>3.   </a:t>
            </a:r>
            <a:r>
              <a:rPr lang="en-US" dirty="0" smtClean="0">
                <a:solidFill>
                  <a:schemeClr val="bg1"/>
                </a:solidFill>
              </a:rPr>
              <a:t>W</a:t>
            </a:r>
            <a:r>
              <a:rPr lang="en-US" dirty="0" smtClean="0">
                <a:solidFill>
                  <a:schemeClr val="bg1"/>
                </a:solidFill>
              </a:rPr>
              <a:t>hy </a:t>
            </a:r>
            <a:r>
              <a:rPr lang="en-US" dirty="0" smtClean="0">
                <a:solidFill>
                  <a:schemeClr val="bg1"/>
                </a:solidFill>
              </a:rPr>
              <a:t>the community needs your </a:t>
            </a:r>
            <a:r>
              <a:rPr lang="en-US" dirty="0" smtClean="0">
                <a:solidFill>
                  <a:schemeClr val="bg1"/>
                </a:solidFill>
              </a:rPr>
              <a:t>services</a:t>
            </a:r>
          </a:p>
          <a:p>
            <a:endParaRPr lang="en-US" dirty="0">
              <a:solidFill>
                <a:schemeClr val="bg1"/>
              </a:solidFill>
            </a:endParaRPr>
          </a:p>
          <a:p>
            <a:pPr marL="342900" lvl="1" indent="-342900">
              <a:buAutoNum type="arabicPeriod" startAt="4"/>
            </a:pPr>
            <a:r>
              <a:rPr lang="en-US" dirty="0" smtClean="0">
                <a:solidFill>
                  <a:schemeClr val="bg1"/>
                </a:solidFill>
              </a:rPr>
              <a:t>Research </a:t>
            </a:r>
            <a:r>
              <a:rPr lang="en-US" dirty="0">
                <a:solidFill>
                  <a:schemeClr val="bg1"/>
                </a:solidFill>
              </a:rPr>
              <a:t>insurance company: medical </a:t>
            </a:r>
            <a:r>
              <a:rPr lang="en-US" dirty="0" smtClean="0">
                <a:solidFill>
                  <a:schemeClr val="bg1"/>
                </a:solidFill>
              </a:rPr>
              <a:t>director, history and mission</a:t>
            </a:r>
          </a:p>
          <a:p>
            <a:pPr marL="0" lvl="1"/>
            <a:endParaRPr lang="en-US" dirty="0" smtClean="0">
              <a:solidFill>
                <a:schemeClr val="bg1"/>
              </a:solidFill>
            </a:endParaRPr>
          </a:p>
          <a:p>
            <a:pPr marL="0" lvl="1"/>
            <a:r>
              <a:rPr lang="en-US" dirty="0" smtClean="0">
                <a:solidFill>
                  <a:schemeClr val="bg1"/>
                </a:solidFill>
              </a:rPr>
              <a:t>5. Include extracts from medical journals</a:t>
            </a:r>
            <a:r>
              <a:rPr lang="en-US" dirty="0">
                <a:solidFill>
                  <a:schemeClr val="bg1"/>
                </a:solidFill>
              </a:rPr>
              <a:t> </a:t>
            </a:r>
            <a:r>
              <a:rPr lang="en-US" dirty="0" smtClean="0">
                <a:solidFill>
                  <a:schemeClr val="bg1"/>
                </a:solidFill>
              </a:rPr>
              <a:t>and professional association to proof     that you are looking to improve the quality of care</a:t>
            </a:r>
          </a:p>
          <a:p>
            <a:pPr marL="0" lvl="1"/>
            <a:endParaRPr lang="en-US" dirty="0" smtClean="0">
              <a:solidFill>
                <a:schemeClr val="bg1"/>
              </a:solidFill>
            </a:endParaRPr>
          </a:p>
          <a:p>
            <a:pPr marL="0" lvl="1"/>
            <a:r>
              <a:rPr lang="en-US" dirty="0" smtClean="0">
                <a:solidFill>
                  <a:schemeClr val="bg1"/>
                </a:solidFill>
              </a:rPr>
              <a:t>6. Include list of your current contracts  </a:t>
            </a:r>
            <a:endParaRPr lang="en-US" dirty="0">
              <a:solidFill>
                <a:schemeClr val="bg1"/>
              </a:solidFill>
            </a:endParaRPr>
          </a:p>
          <a:p>
            <a:r>
              <a:rPr lang="en-US" dirty="0" smtClean="0">
                <a:solidFill>
                  <a:schemeClr val="bg1"/>
                </a:solidFill>
              </a:rPr>
              <a:t> </a:t>
            </a:r>
            <a:endParaRPr lang="en-US" dirty="0" smtClean="0">
              <a:solidFill>
                <a:schemeClr val="bg1"/>
              </a:solidFill>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1.  f</a:t>
            </a:r>
            <a:endParaRPr lang="en-US" dirty="0"/>
          </a:p>
        </p:txBody>
      </p:sp>
    </p:spTree>
    <p:extLst>
      <p:ext uri="{BB962C8B-B14F-4D97-AF65-F5344CB8AC3E}">
        <p14:creationId xmlns:p14="http://schemas.microsoft.com/office/powerpoint/2010/main" val="708286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 y="-4652"/>
            <a:ext cx="9144000" cy="58185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3933697" y="6425420"/>
            <a:ext cx="4951355" cy="276999"/>
          </a:xfrm>
          <a:prstGeom prst="rect">
            <a:avLst/>
          </a:prstGeom>
          <a:noFill/>
        </p:spPr>
        <p:txBody>
          <a:bodyPr wrap="none" rtlCol="0">
            <a:spAutoFit/>
          </a:bodyPr>
          <a:lstStyle/>
          <a:p>
            <a:r>
              <a:rPr lang="en-US" sz="1200" dirty="0" smtClean="0">
                <a:solidFill>
                  <a:schemeClr val="bg1">
                    <a:lumMod val="50000"/>
                  </a:schemeClr>
                </a:solidFill>
              </a:rPr>
              <a:t>3047 Avenue U, Brooklyn, NY 11229, | 888-WCHEXPERTS | www.wchsb.com</a:t>
            </a:r>
            <a:endParaRPr lang="ru-RU" sz="1200" dirty="0">
              <a:solidFill>
                <a:schemeClr val="bg1">
                  <a:lumMod val="50000"/>
                </a:schemeClr>
              </a:solidFill>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62" y="5813923"/>
            <a:ext cx="2363236" cy="661132"/>
          </a:xfrm>
          <a:prstGeom prst="rect">
            <a:avLst/>
          </a:prstGeom>
        </p:spPr>
      </p:pic>
      <p:sp>
        <p:nvSpPr>
          <p:cNvPr id="13" name="TextBox 12"/>
          <p:cNvSpPr txBox="1"/>
          <p:nvPr/>
        </p:nvSpPr>
        <p:spPr>
          <a:xfrm>
            <a:off x="433171" y="6417144"/>
            <a:ext cx="2202437" cy="369332"/>
          </a:xfrm>
          <a:prstGeom prst="rect">
            <a:avLst/>
          </a:prstGeom>
          <a:noFill/>
        </p:spPr>
        <p:txBody>
          <a:bodyPr wrap="none" rtlCol="0">
            <a:spAutoFit/>
          </a:bodyPr>
          <a:lstStyle/>
          <a:p>
            <a:r>
              <a:rPr lang="en-US" b="1" dirty="0" smtClean="0">
                <a:solidFill>
                  <a:srgbClr val="0070C0"/>
                </a:solidFill>
              </a:rPr>
              <a:t>Do it Right-</a:t>
            </a:r>
            <a:r>
              <a:rPr lang="en-US" b="1" dirty="0" smtClean="0">
                <a:solidFill>
                  <a:schemeClr val="accent2"/>
                </a:solidFill>
              </a:rPr>
              <a:t>WCH</a:t>
            </a:r>
            <a:r>
              <a:rPr lang="en-US" b="1" dirty="0" smtClean="0">
                <a:solidFill>
                  <a:srgbClr val="FFC000"/>
                </a:solidFill>
              </a:rPr>
              <a:t> </a:t>
            </a:r>
            <a:r>
              <a:rPr lang="en-US" b="1" dirty="0" smtClean="0">
                <a:solidFill>
                  <a:schemeClr val="accent2"/>
                </a:solidFill>
              </a:rPr>
              <a:t>it</a:t>
            </a:r>
            <a:r>
              <a:rPr lang="en-US" b="1" dirty="0" smtClean="0">
                <a:solidFill>
                  <a:srgbClr val="0070C0"/>
                </a:solidFill>
              </a:rPr>
              <a:t>!</a:t>
            </a:r>
            <a:endParaRPr lang="ru-RU" b="1" dirty="0">
              <a:solidFill>
                <a:srgbClr val="0070C0"/>
              </a:solidFill>
            </a:endParaRPr>
          </a:p>
        </p:txBody>
      </p:sp>
      <p:sp>
        <p:nvSpPr>
          <p:cNvPr id="2" name="TextBox 1"/>
          <p:cNvSpPr txBox="1"/>
          <p:nvPr/>
        </p:nvSpPr>
        <p:spPr>
          <a:xfrm>
            <a:off x="425862" y="234320"/>
            <a:ext cx="8183301" cy="1384995"/>
          </a:xfrm>
          <a:prstGeom prst="rect">
            <a:avLst/>
          </a:prstGeom>
          <a:noFill/>
        </p:spPr>
        <p:txBody>
          <a:bodyPr wrap="square" rtlCol="0">
            <a:spAutoFit/>
          </a:bodyPr>
          <a:lstStyle/>
          <a:p>
            <a:pPr algn="ctr"/>
            <a:r>
              <a:rPr lang="en-US" sz="3600" b="1" dirty="0" smtClean="0">
                <a:solidFill>
                  <a:schemeClr val="bg1"/>
                </a:solidFill>
              </a:rPr>
              <a:t>Appeal Letters </a:t>
            </a:r>
          </a:p>
          <a:p>
            <a:endParaRPr lang="en-US" sz="2400" dirty="0" smtClean="0"/>
          </a:p>
          <a:p>
            <a:r>
              <a:rPr lang="en-US" sz="2400" dirty="0"/>
              <a:t>	</a:t>
            </a:r>
            <a:r>
              <a:rPr lang="en-US" sz="2400" dirty="0" smtClean="0"/>
              <a:t>			 </a:t>
            </a:r>
            <a:endParaRPr lang="en-US" sz="3200" b="1" dirty="0">
              <a:solidFill>
                <a:schemeClr val="accent1">
                  <a:lumMod val="50000"/>
                </a:schemeClr>
              </a:solidFill>
              <a:latin typeface="Baskerville Old Face" panose="02020602080505020303" pitchFamily="18" charset="0"/>
            </a:endParaRPr>
          </a:p>
        </p:txBody>
      </p:sp>
      <p:sp>
        <p:nvSpPr>
          <p:cNvPr id="6" name="TextBox 5"/>
          <p:cNvSpPr txBox="1"/>
          <p:nvPr/>
        </p:nvSpPr>
        <p:spPr>
          <a:xfrm>
            <a:off x="647701" y="1069325"/>
            <a:ext cx="7200900" cy="7017306"/>
          </a:xfrm>
          <a:prstGeom prst="rect">
            <a:avLst/>
          </a:prstGeom>
          <a:noFill/>
        </p:spPr>
        <p:txBody>
          <a:bodyPr wrap="square" rtlCol="0">
            <a:spAutoFit/>
          </a:bodyPr>
          <a:lstStyle/>
          <a:p>
            <a:endParaRPr lang="en-US" dirty="0" smtClean="0">
              <a:solidFill>
                <a:schemeClr val="bg1"/>
              </a:solidFill>
            </a:endParaRPr>
          </a:p>
          <a:p>
            <a:r>
              <a:rPr lang="en-US" dirty="0" smtClean="0">
                <a:solidFill>
                  <a:schemeClr val="bg1"/>
                </a:solidFill>
              </a:rPr>
              <a:t>Examples:  </a:t>
            </a:r>
          </a:p>
          <a:p>
            <a:endParaRPr lang="en-US" dirty="0">
              <a:solidFill>
                <a:schemeClr val="bg1"/>
              </a:solidFill>
            </a:endParaRPr>
          </a:p>
          <a:p>
            <a:r>
              <a:rPr lang="en-US" dirty="0" smtClean="0">
                <a:solidFill>
                  <a:schemeClr val="bg1"/>
                </a:solidFill>
              </a:rPr>
              <a:t>Currently </a:t>
            </a:r>
            <a:r>
              <a:rPr lang="en-US" dirty="0">
                <a:solidFill>
                  <a:schemeClr val="bg1"/>
                </a:solidFill>
              </a:rPr>
              <a:t>at the location, </a:t>
            </a:r>
            <a:r>
              <a:rPr lang="en-US" dirty="0" smtClean="0">
                <a:solidFill>
                  <a:schemeClr val="bg1"/>
                </a:solidFill>
              </a:rPr>
              <a:t>147 </a:t>
            </a:r>
            <a:r>
              <a:rPr lang="en-US" dirty="0" err="1">
                <a:solidFill>
                  <a:schemeClr val="bg1"/>
                </a:solidFill>
              </a:rPr>
              <a:t>Reiser</a:t>
            </a:r>
            <a:r>
              <a:rPr lang="en-US" dirty="0">
                <a:solidFill>
                  <a:schemeClr val="bg1"/>
                </a:solidFill>
              </a:rPr>
              <a:t> Loop there are over 164 </a:t>
            </a:r>
            <a:r>
              <a:rPr lang="en-US" dirty="0" smtClean="0">
                <a:solidFill>
                  <a:schemeClr val="bg1"/>
                </a:solidFill>
              </a:rPr>
              <a:t>patients </a:t>
            </a:r>
            <a:r>
              <a:rPr lang="en-US" dirty="0">
                <a:solidFill>
                  <a:schemeClr val="bg1"/>
                </a:solidFill>
              </a:rPr>
              <a:t>with this plan that are being </a:t>
            </a:r>
            <a:r>
              <a:rPr lang="en-US" u="sng" dirty="0">
                <a:solidFill>
                  <a:schemeClr val="bg1"/>
                </a:solidFill>
              </a:rPr>
              <a:t>underserved</a:t>
            </a:r>
            <a:r>
              <a:rPr lang="en-US" dirty="0">
                <a:solidFill>
                  <a:schemeClr val="bg1"/>
                </a:solidFill>
              </a:rPr>
              <a:t> in the Co-op City </a:t>
            </a:r>
            <a:r>
              <a:rPr lang="en-US" dirty="0" smtClean="0">
                <a:solidFill>
                  <a:schemeClr val="bg1"/>
                </a:solidFill>
              </a:rPr>
              <a:t>community </a:t>
            </a:r>
            <a:r>
              <a:rPr lang="en-US" dirty="0">
                <a:solidFill>
                  <a:schemeClr val="bg1"/>
                </a:solidFill>
              </a:rPr>
              <a:t>due to the </a:t>
            </a:r>
            <a:r>
              <a:rPr lang="en-US" u="sng" dirty="0">
                <a:solidFill>
                  <a:schemeClr val="bg1"/>
                </a:solidFill>
              </a:rPr>
              <a:t>lack of mental health services in the area</a:t>
            </a:r>
            <a:endParaRPr lang="en-US" dirty="0">
              <a:solidFill>
                <a:schemeClr val="bg1"/>
              </a:solidFill>
            </a:endParaRPr>
          </a:p>
          <a:p>
            <a:r>
              <a:rPr lang="en-US" dirty="0">
                <a:solidFill>
                  <a:schemeClr val="bg1"/>
                </a:solidFill>
              </a:rPr>
              <a:t>				</a:t>
            </a:r>
          </a:p>
          <a:p>
            <a:r>
              <a:rPr lang="en-US" dirty="0">
                <a:solidFill>
                  <a:schemeClr val="bg1"/>
                </a:solidFill>
              </a:rPr>
              <a:t>				</a:t>
            </a:r>
            <a:r>
              <a:rPr lang="en-US" dirty="0" smtClean="0">
                <a:solidFill>
                  <a:schemeClr val="bg1"/>
                </a:solidFill>
              </a:rPr>
              <a:t>OR</a:t>
            </a:r>
          </a:p>
          <a:p>
            <a:endParaRPr lang="en-US" dirty="0">
              <a:solidFill>
                <a:schemeClr val="bg1"/>
              </a:solidFill>
            </a:endParaRPr>
          </a:p>
          <a:p>
            <a:r>
              <a:rPr lang="en-US" dirty="0" smtClean="0">
                <a:solidFill>
                  <a:schemeClr val="bg1"/>
                </a:solidFill>
              </a:rPr>
              <a:t>Our </a:t>
            </a:r>
            <a:r>
              <a:rPr lang="en-US" dirty="0">
                <a:solidFill>
                  <a:schemeClr val="bg1"/>
                </a:solidFill>
              </a:rPr>
              <a:t>facility shares a similar vision with First Health in that we both </a:t>
            </a:r>
            <a:r>
              <a:rPr lang="en-US" dirty="0" smtClean="0">
                <a:solidFill>
                  <a:schemeClr val="bg1"/>
                </a:solidFill>
              </a:rPr>
              <a:t> wish </a:t>
            </a:r>
            <a:r>
              <a:rPr lang="en-US" dirty="0">
                <a:solidFill>
                  <a:schemeClr val="bg1"/>
                </a:solidFill>
              </a:rPr>
              <a:t>to provide the people in our community with services that will </a:t>
            </a:r>
            <a:r>
              <a:rPr lang="en-US" dirty="0" smtClean="0">
                <a:solidFill>
                  <a:schemeClr val="bg1"/>
                </a:solidFill>
              </a:rPr>
              <a:t>relieve </a:t>
            </a:r>
            <a:r>
              <a:rPr lang="en-US" dirty="0">
                <a:solidFill>
                  <a:schemeClr val="bg1"/>
                </a:solidFill>
              </a:rPr>
              <a:t>their pain and discomfort, and allow them to, maintain normal 	daily living activities. </a:t>
            </a:r>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755995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1149</TotalTime>
  <Words>1614</Words>
  <Application>Microsoft Office PowerPoint</Application>
  <PresentationFormat>On-screen Show (4:3)</PresentationFormat>
  <Paragraphs>226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Valerya Aksenova</dc:creator>
  <cp:lastModifiedBy>Olga Khabinskay</cp:lastModifiedBy>
  <cp:revision>114</cp:revision>
  <cp:lastPrinted>2014-07-30T17:35:09Z</cp:lastPrinted>
  <dcterms:created xsi:type="dcterms:W3CDTF">2013-05-31T06:05:46Z</dcterms:created>
  <dcterms:modified xsi:type="dcterms:W3CDTF">2014-07-31T14:57:49Z</dcterms:modified>
</cp:coreProperties>
</file>