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1" r:id="rId2"/>
    <p:sldId id="311" r:id="rId3"/>
    <p:sldId id="312" r:id="rId4"/>
    <p:sldId id="320" r:id="rId5"/>
    <p:sldId id="319" r:id="rId6"/>
    <p:sldId id="313" r:id="rId7"/>
    <p:sldId id="314" r:id="rId8"/>
    <p:sldId id="315" r:id="rId9"/>
    <p:sldId id="316" r:id="rId10"/>
    <p:sldId id="317" r:id="rId11"/>
    <p:sldId id="318"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x" initials="A" lastIdx="5"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0" autoAdjust="0"/>
    <p:restoredTop sz="91266" autoAdjust="0"/>
  </p:normalViewPr>
  <p:slideViewPr>
    <p:cSldViewPr snapToGrid="0">
      <p:cViewPr varScale="1">
        <p:scale>
          <a:sx n="97" d="100"/>
          <a:sy n="97" d="100"/>
        </p:scale>
        <p:origin x="108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32E6507-FB25-47D3-A588-BC7B4B778F5B}" type="datetimeFigureOut">
              <a:rPr lang="ru-RU" smtClean="0"/>
              <a:t>20.05.2015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18CE8E9-D1A2-40DA-B4F1-196257E1998E}" type="slidenum">
              <a:rPr lang="ru-RU" smtClean="0"/>
              <a:t>‹#›</a:t>
            </a:fld>
            <a:endParaRPr lang="ru-RU"/>
          </a:p>
        </p:txBody>
      </p:sp>
    </p:spTree>
    <p:extLst>
      <p:ext uri="{BB962C8B-B14F-4D97-AF65-F5344CB8AC3E}">
        <p14:creationId xmlns:p14="http://schemas.microsoft.com/office/powerpoint/2010/main" val="2227350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2E6507-FB25-47D3-A588-BC7B4B778F5B}" type="datetimeFigureOut">
              <a:rPr lang="ru-RU" smtClean="0"/>
              <a:t>20.05.2015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18CE8E9-D1A2-40DA-B4F1-196257E1998E}" type="slidenum">
              <a:rPr lang="ru-RU" smtClean="0"/>
              <a:t>‹#›</a:t>
            </a:fld>
            <a:endParaRPr lang="ru-RU"/>
          </a:p>
        </p:txBody>
      </p:sp>
    </p:spTree>
    <p:extLst>
      <p:ext uri="{BB962C8B-B14F-4D97-AF65-F5344CB8AC3E}">
        <p14:creationId xmlns:p14="http://schemas.microsoft.com/office/powerpoint/2010/main" val="3379779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2E6507-FB25-47D3-A588-BC7B4B778F5B}" type="datetimeFigureOut">
              <a:rPr lang="ru-RU" smtClean="0"/>
              <a:t>20.05.2015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18CE8E9-D1A2-40DA-B4F1-196257E1998E}" type="slidenum">
              <a:rPr lang="ru-RU" smtClean="0"/>
              <a:t>‹#›</a:t>
            </a:fld>
            <a:endParaRPr lang="ru-RU"/>
          </a:p>
        </p:txBody>
      </p:sp>
    </p:spTree>
    <p:extLst>
      <p:ext uri="{BB962C8B-B14F-4D97-AF65-F5344CB8AC3E}">
        <p14:creationId xmlns:p14="http://schemas.microsoft.com/office/powerpoint/2010/main" val="3377242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2E6507-FB25-47D3-A588-BC7B4B778F5B}" type="datetimeFigureOut">
              <a:rPr lang="ru-RU" smtClean="0"/>
              <a:t>20.05.2015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18CE8E9-D1A2-40DA-B4F1-196257E1998E}" type="slidenum">
              <a:rPr lang="ru-RU" smtClean="0"/>
              <a:t>‹#›</a:t>
            </a:fld>
            <a:endParaRPr lang="ru-RU"/>
          </a:p>
        </p:txBody>
      </p:sp>
    </p:spTree>
    <p:extLst>
      <p:ext uri="{BB962C8B-B14F-4D97-AF65-F5344CB8AC3E}">
        <p14:creationId xmlns:p14="http://schemas.microsoft.com/office/powerpoint/2010/main" val="3468070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2E6507-FB25-47D3-A588-BC7B4B778F5B}" type="datetimeFigureOut">
              <a:rPr lang="ru-RU" smtClean="0"/>
              <a:t>20.05.2015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18CE8E9-D1A2-40DA-B4F1-196257E1998E}" type="slidenum">
              <a:rPr lang="ru-RU" smtClean="0"/>
              <a:t>‹#›</a:t>
            </a:fld>
            <a:endParaRPr lang="ru-RU"/>
          </a:p>
        </p:txBody>
      </p:sp>
    </p:spTree>
    <p:extLst>
      <p:ext uri="{BB962C8B-B14F-4D97-AF65-F5344CB8AC3E}">
        <p14:creationId xmlns:p14="http://schemas.microsoft.com/office/powerpoint/2010/main" val="4119371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32E6507-FB25-47D3-A588-BC7B4B778F5B}" type="datetimeFigureOut">
              <a:rPr lang="ru-RU" smtClean="0"/>
              <a:t>20.05.2015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18CE8E9-D1A2-40DA-B4F1-196257E1998E}" type="slidenum">
              <a:rPr lang="ru-RU" smtClean="0"/>
              <a:t>‹#›</a:t>
            </a:fld>
            <a:endParaRPr lang="ru-RU"/>
          </a:p>
        </p:txBody>
      </p:sp>
    </p:spTree>
    <p:extLst>
      <p:ext uri="{BB962C8B-B14F-4D97-AF65-F5344CB8AC3E}">
        <p14:creationId xmlns:p14="http://schemas.microsoft.com/office/powerpoint/2010/main" val="2651007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32E6507-FB25-47D3-A588-BC7B4B778F5B}" type="datetimeFigureOut">
              <a:rPr lang="ru-RU" smtClean="0"/>
              <a:t>20.05.2015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18CE8E9-D1A2-40DA-B4F1-196257E1998E}" type="slidenum">
              <a:rPr lang="ru-RU" smtClean="0"/>
              <a:t>‹#›</a:t>
            </a:fld>
            <a:endParaRPr lang="ru-RU"/>
          </a:p>
        </p:txBody>
      </p:sp>
    </p:spTree>
    <p:extLst>
      <p:ext uri="{BB962C8B-B14F-4D97-AF65-F5344CB8AC3E}">
        <p14:creationId xmlns:p14="http://schemas.microsoft.com/office/powerpoint/2010/main" val="3638128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32E6507-FB25-47D3-A588-BC7B4B778F5B}" type="datetimeFigureOut">
              <a:rPr lang="ru-RU" smtClean="0"/>
              <a:t>20.05.2015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18CE8E9-D1A2-40DA-B4F1-196257E1998E}" type="slidenum">
              <a:rPr lang="ru-RU" smtClean="0"/>
              <a:t>‹#›</a:t>
            </a:fld>
            <a:endParaRPr lang="ru-RU"/>
          </a:p>
        </p:txBody>
      </p:sp>
    </p:spTree>
    <p:extLst>
      <p:ext uri="{BB962C8B-B14F-4D97-AF65-F5344CB8AC3E}">
        <p14:creationId xmlns:p14="http://schemas.microsoft.com/office/powerpoint/2010/main" val="1833222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2E6507-FB25-47D3-A588-BC7B4B778F5B}" type="datetimeFigureOut">
              <a:rPr lang="ru-RU" smtClean="0"/>
              <a:t>20.05.2015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318CE8E9-D1A2-40DA-B4F1-196257E1998E}" type="slidenum">
              <a:rPr lang="ru-RU" smtClean="0"/>
              <a:t>‹#›</a:t>
            </a:fld>
            <a:endParaRPr lang="ru-RU"/>
          </a:p>
        </p:txBody>
      </p:sp>
    </p:spTree>
    <p:extLst>
      <p:ext uri="{BB962C8B-B14F-4D97-AF65-F5344CB8AC3E}">
        <p14:creationId xmlns:p14="http://schemas.microsoft.com/office/powerpoint/2010/main" val="2320818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2E6507-FB25-47D3-A588-BC7B4B778F5B}" type="datetimeFigureOut">
              <a:rPr lang="ru-RU" smtClean="0"/>
              <a:t>20.05.2015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18CE8E9-D1A2-40DA-B4F1-196257E1998E}" type="slidenum">
              <a:rPr lang="ru-RU" smtClean="0"/>
              <a:t>‹#›</a:t>
            </a:fld>
            <a:endParaRPr lang="ru-RU"/>
          </a:p>
        </p:txBody>
      </p:sp>
    </p:spTree>
    <p:extLst>
      <p:ext uri="{BB962C8B-B14F-4D97-AF65-F5344CB8AC3E}">
        <p14:creationId xmlns:p14="http://schemas.microsoft.com/office/powerpoint/2010/main" val="1290116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2E6507-FB25-47D3-A588-BC7B4B778F5B}" type="datetimeFigureOut">
              <a:rPr lang="ru-RU" smtClean="0"/>
              <a:t>20.05.2015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18CE8E9-D1A2-40DA-B4F1-196257E1998E}" type="slidenum">
              <a:rPr lang="ru-RU" smtClean="0"/>
              <a:t>‹#›</a:t>
            </a:fld>
            <a:endParaRPr lang="ru-RU"/>
          </a:p>
        </p:txBody>
      </p:sp>
    </p:spTree>
    <p:extLst>
      <p:ext uri="{BB962C8B-B14F-4D97-AF65-F5344CB8AC3E}">
        <p14:creationId xmlns:p14="http://schemas.microsoft.com/office/powerpoint/2010/main" val="3017718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2E6507-FB25-47D3-A588-BC7B4B778F5B}" type="datetimeFigureOut">
              <a:rPr lang="ru-RU" smtClean="0"/>
              <a:t>20.05.2015</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8CE8E9-D1A2-40DA-B4F1-196257E1998E}" type="slidenum">
              <a:rPr lang="ru-RU" smtClean="0"/>
              <a:t>‹#›</a:t>
            </a:fld>
            <a:endParaRPr lang="ru-RU"/>
          </a:p>
        </p:txBody>
      </p:sp>
    </p:spTree>
    <p:extLst>
      <p:ext uri="{BB962C8B-B14F-4D97-AF65-F5344CB8AC3E}">
        <p14:creationId xmlns:p14="http://schemas.microsoft.com/office/powerpoint/2010/main" val="2072107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www.cms.gov/Medicare-Medicaid-Coordination/Medicare-and-Medicaid-Coordination/Medicare-Medicaid-Coordination-Office/FinancialAlignmentInitiative/Downloads/NYProviderFAQ.pdf" TargetMode="External"/><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hyperlink" Target="http://www.wnylc.com/health/download/429"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Рисунок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151" y="109728"/>
            <a:ext cx="9144000" cy="6805215"/>
          </a:xfrm>
          <a:prstGeom prst="rect">
            <a:avLst/>
          </a:prstGeom>
        </p:spPr>
      </p:pic>
      <p:sp>
        <p:nvSpPr>
          <p:cNvPr id="11" name="TextBox 10"/>
          <p:cNvSpPr txBox="1"/>
          <p:nvPr/>
        </p:nvSpPr>
        <p:spPr>
          <a:xfrm>
            <a:off x="301841" y="6356412"/>
            <a:ext cx="4986622" cy="276999"/>
          </a:xfrm>
          <a:prstGeom prst="rect">
            <a:avLst/>
          </a:prstGeom>
          <a:noFill/>
        </p:spPr>
        <p:txBody>
          <a:bodyPr wrap="none" rtlCol="0">
            <a:spAutoFit/>
          </a:bodyPr>
          <a:lstStyle/>
          <a:p>
            <a:r>
              <a:rPr lang="en-US" sz="1200" dirty="0" smtClean="0">
                <a:solidFill>
                  <a:srgbClr val="002060"/>
                </a:solidFill>
              </a:rPr>
              <a:t>3047 Avenue U, Brooklyn, NY 11229, |  888-WCHEXPERTS | www.wchsb.com</a:t>
            </a:r>
            <a:endParaRPr lang="ru-RU" sz="1200" dirty="0">
              <a:solidFill>
                <a:srgbClr val="002060"/>
              </a:solidFill>
            </a:endParaRPr>
          </a:p>
        </p:txBody>
      </p:sp>
      <p:pic>
        <p:nvPicPr>
          <p:cNvPr id="12" name="Рисунок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42033" y="5893882"/>
            <a:ext cx="2148396" cy="601029"/>
          </a:xfrm>
          <a:prstGeom prst="rect">
            <a:avLst/>
          </a:prstGeom>
        </p:spPr>
      </p:pic>
    </p:spTree>
    <p:extLst>
      <p:ext uri="{BB962C8B-B14F-4D97-AF65-F5344CB8AC3E}">
        <p14:creationId xmlns:p14="http://schemas.microsoft.com/office/powerpoint/2010/main" val="4199983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1841" y="6356412"/>
            <a:ext cx="4986622" cy="276999"/>
          </a:xfrm>
          <a:prstGeom prst="rect">
            <a:avLst/>
          </a:prstGeom>
          <a:noFill/>
        </p:spPr>
        <p:txBody>
          <a:bodyPr wrap="none" rtlCol="0">
            <a:spAutoFit/>
          </a:bodyPr>
          <a:lstStyle/>
          <a:p>
            <a:r>
              <a:rPr lang="en-US" sz="1200" dirty="0" smtClean="0">
                <a:solidFill>
                  <a:srgbClr val="002060"/>
                </a:solidFill>
              </a:rPr>
              <a:t>3047 Avenue U, Brooklyn, NY 11229, |  888-WCHEXPERTS | www.wchsb.com</a:t>
            </a:r>
            <a:endParaRPr lang="ru-RU" sz="1200" dirty="0">
              <a:solidFill>
                <a:srgbClr val="002060"/>
              </a:solidFill>
            </a:endParaRPr>
          </a:p>
        </p:txBody>
      </p:sp>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42033" y="5893882"/>
            <a:ext cx="2148396" cy="601029"/>
          </a:xfrm>
          <a:prstGeom prst="rect">
            <a:avLst/>
          </a:prstGeom>
        </p:spPr>
      </p:pic>
      <p:sp>
        <p:nvSpPr>
          <p:cNvPr id="3" name="TextBox 2"/>
          <p:cNvSpPr txBox="1"/>
          <p:nvPr/>
        </p:nvSpPr>
        <p:spPr>
          <a:xfrm>
            <a:off x="1653235" y="1419149"/>
            <a:ext cx="6320334" cy="369332"/>
          </a:xfrm>
          <a:prstGeom prst="rect">
            <a:avLst/>
          </a:prstGeom>
          <a:noFill/>
        </p:spPr>
        <p:txBody>
          <a:bodyPr wrap="square" rtlCol="0">
            <a:spAutoFit/>
          </a:bodyPr>
          <a:lstStyle/>
          <a:p>
            <a:pPr marL="285750" indent="-285750">
              <a:buFont typeface="Arial" panose="020B0604020202020204" pitchFamily="34" charset="0"/>
              <a:buChar char="•"/>
            </a:pPr>
            <a:endParaRPr lang="en-US" dirty="0"/>
          </a:p>
        </p:txBody>
      </p:sp>
      <p:sp>
        <p:nvSpPr>
          <p:cNvPr id="2" name="TextBox 1"/>
          <p:cNvSpPr txBox="1"/>
          <p:nvPr/>
        </p:nvSpPr>
        <p:spPr>
          <a:xfrm>
            <a:off x="2461563" y="373072"/>
            <a:ext cx="4923130" cy="861774"/>
          </a:xfrm>
          <a:prstGeom prst="rect">
            <a:avLst/>
          </a:prstGeom>
          <a:noFill/>
        </p:spPr>
        <p:txBody>
          <a:bodyPr wrap="square" rtlCol="0">
            <a:spAutoFit/>
          </a:bodyPr>
          <a:lstStyle/>
          <a:p>
            <a:r>
              <a:rPr lang="en-US" sz="3200" dirty="0"/>
              <a:t>How it affects WCH?</a:t>
            </a:r>
          </a:p>
          <a:p>
            <a:pPr algn="ctr"/>
            <a:endParaRPr lang="en-US" dirty="0"/>
          </a:p>
        </p:txBody>
      </p:sp>
      <p:sp>
        <p:nvSpPr>
          <p:cNvPr id="4" name="TextBox 3"/>
          <p:cNvSpPr txBox="1"/>
          <p:nvPr/>
        </p:nvSpPr>
        <p:spPr>
          <a:xfrm>
            <a:off x="950976" y="1024128"/>
            <a:ext cx="7746797" cy="2862322"/>
          </a:xfrm>
          <a:prstGeom prst="rect">
            <a:avLst/>
          </a:prstGeom>
          <a:noFill/>
        </p:spPr>
        <p:txBody>
          <a:bodyPr wrap="square" rtlCol="0">
            <a:spAutoFit/>
          </a:bodyPr>
          <a:lstStyle/>
          <a:p>
            <a:r>
              <a:rPr lang="en-US" dirty="0"/>
              <a:t> </a:t>
            </a:r>
          </a:p>
          <a:p>
            <a:pPr lvl="0"/>
            <a:r>
              <a:rPr lang="en-US" dirty="0" smtClean="0"/>
              <a:t>3. Account representatives educate own clients</a:t>
            </a:r>
          </a:p>
          <a:p>
            <a:pPr lvl="0"/>
            <a:endParaRPr lang="en-US" dirty="0" smtClean="0"/>
          </a:p>
          <a:p>
            <a:pPr lvl="0"/>
            <a:r>
              <a:rPr lang="en-US" dirty="0" smtClean="0"/>
              <a:t>4. New </a:t>
            </a:r>
            <a:r>
              <a:rPr lang="en-US" dirty="0"/>
              <a:t>Client search strategy:</a:t>
            </a:r>
          </a:p>
          <a:p>
            <a:pPr marL="742950" lvl="1" indent="-285750">
              <a:buFont typeface="Arial" panose="020B0604020202020204" pitchFamily="34" charset="0"/>
              <a:buChar char="•"/>
            </a:pPr>
            <a:r>
              <a:rPr lang="en-US" dirty="0"/>
              <a:t>Concentrate on clients with younger than 65 age population</a:t>
            </a:r>
          </a:p>
          <a:p>
            <a:pPr marL="742950" lvl="1" indent="-285750">
              <a:buFont typeface="Arial" panose="020B0604020202020204" pitchFamily="34" charset="0"/>
              <a:buChar char="•"/>
            </a:pPr>
            <a:r>
              <a:rPr lang="en-US" dirty="0"/>
              <a:t>Sign clients that participate with plan, credentialing is unavoidable now.</a:t>
            </a:r>
          </a:p>
          <a:p>
            <a:pPr marL="742950" lvl="1" indent="-285750">
              <a:buFont typeface="Arial" panose="020B0604020202020204" pitchFamily="34" charset="0"/>
              <a:buChar char="•"/>
            </a:pPr>
            <a:r>
              <a:rPr lang="en-US" dirty="0"/>
              <a:t>Sign facility clients like urgent cares , facility base providers</a:t>
            </a:r>
          </a:p>
          <a:p>
            <a:pPr marL="742950" lvl="1" indent="-285750">
              <a:buFont typeface="Arial" panose="020B0604020202020204" pitchFamily="34" charset="0"/>
              <a:buChar char="•"/>
            </a:pPr>
            <a:r>
              <a:rPr lang="en-US" dirty="0"/>
              <a:t>Pursue other states </a:t>
            </a:r>
          </a:p>
          <a:p>
            <a:r>
              <a:rPr lang="en-US" dirty="0"/>
              <a:t> </a:t>
            </a:r>
          </a:p>
          <a:p>
            <a:endParaRPr lang="en-US" dirty="0"/>
          </a:p>
        </p:txBody>
      </p:sp>
    </p:spTree>
    <p:extLst>
      <p:ext uri="{BB962C8B-B14F-4D97-AF65-F5344CB8AC3E}">
        <p14:creationId xmlns:p14="http://schemas.microsoft.com/office/powerpoint/2010/main" val="18240696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1841" y="6356412"/>
            <a:ext cx="4986622" cy="276999"/>
          </a:xfrm>
          <a:prstGeom prst="rect">
            <a:avLst/>
          </a:prstGeom>
          <a:noFill/>
        </p:spPr>
        <p:txBody>
          <a:bodyPr wrap="none" rtlCol="0">
            <a:spAutoFit/>
          </a:bodyPr>
          <a:lstStyle/>
          <a:p>
            <a:r>
              <a:rPr lang="en-US" sz="1200" dirty="0" smtClean="0">
                <a:solidFill>
                  <a:srgbClr val="002060"/>
                </a:solidFill>
              </a:rPr>
              <a:t>3047 Avenue U, Brooklyn, NY 11229, |  888-WCHEXPERTS | www.wchsb.com</a:t>
            </a:r>
            <a:endParaRPr lang="ru-RU" sz="1200" dirty="0">
              <a:solidFill>
                <a:srgbClr val="002060"/>
              </a:solidFill>
            </a:endParaRPr>
          </a:p>
        </p:txBody>
      </p:sp>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42033" y="5893882"/>
            <a:ext cx="2148396" cy="601029"/>
          </a:xfrm>
          <a:prstGeom prst="rect">
            <a:avLst/>
          </a:prstGeom>
        </p:spPr>
      </p:pic>
      <p:sp>
        <p:nvSpPr>
          <p:cNvPr id="3" name="TextBox 2"/>
          <p:cNvSpPr txBox="1"/>
          <p:nvPr/>
        </p:nvSpPr>
        <p:spPr>
          <a:xfrm>
            <a:off x="1653235" y="1419149"/>
            <a:ext cx="6320334" cy="369332"/>
          </a:xfrm>
          <a:prstGeom prst="rect">
            <a:avLst/>
          </a:prstGeom>
          <a:noFill/>
        </p:spPr>
        <p:txBody>
          <a:bodyPr wrap="square" rtlCol="0">
            <a:spAutoFit/>
          </a:bodyPr>
          <a:lstStyle/>
          <a:p>
            <a:pPr marL="285750" indent="-285750">
              <a:buFont typeface="Arial" panose="020B0604020202020204" pitchFamily="34" charset="0"/>
              <a:buChar char="•"/>
            </a:pPr>
            <a:endParaRPr lang="en-US" dirty="0"/>
          </a:p>
        </p:txBody>
      </p:sp>
      <p:sp>
        <p:nvSpPr>
          <p:cNvPr id="2" name="TextBox 1"/>
          <p:cNvSpPr txBox="1"/>
          <p:nvPr/>
        </p:nvSpPr>
        <p:spPr>
          <a:xfrm>
            <a:off x="2461563" y="373072"/>
            <a:ext cx="4923130" cy="861774"/>
          </a:xfrm>
          <a:prstGeom prst="rect">
            <a:avLst/>
          </a:prstGeom>
          <a:noFill/>
        </p:spPr>
        <p:txBody>
          <a:bodyPr wrap="square" rtlCol="0">
            <a:spAutoFit/>
          </a:bodyPr>
          <a:lstStyle/>
          <a:p>
            <a:r>
              <a:rPr lang="en-US" sz="3200" dirty="0" smtClean="0"/>
              <a:t>Resources for help</a:t>
            </a:r>
            <a:endParaRPr lang="en-US" sz="3200" dirty="0"/>
          </a:p>
          <a:p>
            <a:pPr algn="ctr"/>
            <a:endParaRPr lang="en-US" dirty="0"/>
          </a:p>
        </p:txBody>
      </p:sp>
      <p:sp>
        <p:nvSpPr>
          <p:cNvPr id="4" name="TextBox 3"/>
          <p:cNvSpPr txBox="1"/>
          <p:nvPr/>
        </p:nvSpPr>
        <p:spPr>
          <a:xfrm>
            <a:off x="950976" y="1024128"/>
            <a:ext cx="7746797" cy="3139321"/>
          </a:xfrm>
          <a:prstGeom prst="rect">
            <a:avLst/>
          </a:prstGeom>
          <a:noFill/>
        </p:spPr>
        <p:txBody>
          <a:bodyPr wrap="square" rtlCol="0">
            <a:spAutoFit/>
          </a:bodyPr>
          <a:lstStyle/>
          <a:p>
            <a:r>
              <a:rPr lang="en-US" dirty="0"/>
              <a:t> </a:t>
            </a:r>
          </a:p>
          <a:p>
            <a:pPr marL="342900" lvl="0" indent="-342900">
              <a:buAutoNum type="arabicPeriod"/>
            </a:pPr>
            <a:r>
              <a:rPr lang="en-US" dirty="0" smtClean="0">
                <a:hlinkClick r:id="rId3"/>
              </a:rPr>
              <a:t>https</a:t>
            </a:r>
            <a:r>
              <a:rPr lang="en-US" dirty="0">
                <a:hlinkClick r:id="rId3"/>
              </a:rPr>
              <a:t>://</a:t>
            </a:r>
            <a:r>
              <a:rPr lang="en-US" dirty="0" smtClean="0">
                <a:hlinkClick r:id="rId3"/>
              </a:rPr>
              <a:t>www.cms.gov/Medicare-Medicaid-Coordination/Medicare-and-Medicaid-Coordination/Medicare-Medicaid-Coordination-Office/FinancialAlignmentInitiative/Downloads/NYProviderFAQ.pdf</a:t>
            </a:r>
            <a:endParaRPr lang="en-US" dirty="0" smtClean="0"/>
          </a:p>
          <a:p>
            <a:pPr marL="342900" indent="-342900">
              <a:buFontTx/>
              <a:buAutoNum type="arabicPeriod"/>
            </a:pPr>
            <a:r>
              <a:rPr lang="en-US" dirty="0"/>
              <a:t> </a:t>
            </a:r>
            <a:r>
              <a:rPr lang="en-US" u="sng" dirty="0">
                <a:hlinkClick r:id="rId4"/>
              </a:rPr>
              <a:t>http://</a:t>
            </a:r>
            <a:r>
              <a:rPr lang="en-US" u="sng" dirty="0" smtClean="0">
                <a:hlinkClick r:id="rId4"/>
              </a:rPr>
              <a:t>www.wnylc.com/health/download/429</a:t>
            </a:r>
            <a:endParaRPr lang="en-US" dirty="0"/>
          </a:p>
          <a:p>
            <a:pPr marL="342900" indent="-342900">
              <a:buFontTx/>
              <a:buAutoNum type="arabicPeriod"/>
            </a:pPr>
            <a:endParaRPr lang="en-US" dirty="0"/>
          </a:p>
          <a:p>
            <a:r>
              <a:rPr lang="en-US" dirty="0"/>
              <a:t> </a:t>
            </a:r>
          </a:p>
          <a:p>
            <a:r>
              <a:rPr lang="en-US" dirty="0"/>
              <a:t> </a:t>
            </a:r>
          </a:p>
          <a:p>
            <a:pPr marL="342900" lvl="0" indent="-342900">
              <a:buAutoNum type="arabicPeriod"/>
            </a:pPr>
            <a:endParaRPr lang="en-US" dirty="0" smtClean="0"/>
          </a:p>
          <a:p>
            <a:pPr marL="342900" lvl="0" indent="-342900">
              <a:buAutoNum type="arabicPeriod"/>
            </a:pPr>
            <a:endParaRPr lang="en-US" dirty="0"/>
          </a:p>
          <a:p>
            <a:endParaRPr lang="en-US" dirty="0"/>
          </a:p>
        </p:txBody>
      </p:sp>
    </p:spTree>
    <p:extLst>
      <p:ext uri="{BB962C8B-B14F-4D97-AF65-F5344CB8AC3E}">
        <p14:creationId xmlns:p14="http://schemas.microsoft.com/office/powerpoint/2010/main" val="36905093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1841" y="6356412"/>
            <a:ext cx="4986622" cy="276999"/>
          </a:xfrm>
          <a:prstGeom prst="rect">
            <a:avLst/>
          </a:prstGeom>
          <a:noFill/>
        </p:spPr>
        <p:txBody>
          <a:bodyPr wrap="none" rtlCol="0">
            <a:spAutoFit/>
          </a:bodyPr>
          <a:lstStyle/>
          <a:p>
            <a:r>
              <a:rPr lang="en-US" sz="1200" dirty="0" smtClean="0">
                <a:solidFill>
                  <a:srgbClr val="002060"/>
                </a:solidFill>
              </a:rPr>
              <a:t>3047 Avenue U, Brooklyn, NY 11229, |  888-WCHEXPERTS | www.wchsb.com</a:t>
            </a:r>
            <a:endParaRPr lang="ru-RU" sz="1200" dirty="0">
              <a:solidFill>
                <a:srgbClr val="002060"/>
              </a:solidFill>
            </a:endParaRPr>
          </a:p>
        </p:txBody>
      </p:sp>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42033" y="5893882"/>
            <a:ext cx="2148396" cy="601029"/>
          </a:xfrm>
          <a:prstGeom prst="rect">
            <a:avLst/>
          </a:prstGeom>
        </p:spPr>
      </p:pic>
      <p:sp>
        <p:nvSpPr>
          <p:cNvPr id="4" name="TextBox 3"/>
          <p:cNvSpPr txBox="1"/>
          <p:nvPr/>
        </p:nvSpPr>
        <p:spPr>
          <a:xfrm>
            <a:off x="1228954" y="2194560"/>
            <a:ext cx="6876288" cy="954107"/>
          </a:xfrm>
          <a:prstGeom prst="rect">
            <a:avLst/>
          </a:prstGeom>
          <a:noFill/>
        </p:spPr>
        <p:txBody>
          <a:bodyPr wrap="square" rtlCol="0">
            <a:spAutoFit/>
          </a:bodyPr>
          <a:lstStyle/>
          <a:p>
            <a:r>
              <a:rPr lang="en-US" sz="2800" dirty="0" smtClean="0"/>
              <a:t>	FIDA AFFECTS EVERY SPECIALTY </a:t>
            </a:r>
          </a:p>
          <a:p>
            <a:r>
              <a:rPr lang="en-US" sz="2800" dirty="0" smtClean="0"/>
              <a:t>		NEW YORK PROVIDER</a:t>
            </a:r>
            <a:endParaRPr lang="en-US" sz="2800" dirty="0"/>
          </a:p>
        </p:txBody>
      </p:sp>
      <p:sp>
        <p:nvSpPr>
          <p:cNvPr id="5" name="TextBox 4"/>
          <p:cNvSpPr txBox="1"/>
          <p:nvPr/>
        </p:nvSpPr>
        <p:spPr>
          <a:xfrm>
            <a:off x="1126541" y="473531"/>
            <a:ext cx="6847028" cy="923330"/>
          </a:xfrm>
          <a:prstGeom prst="rect">
            <a:avLst/>
          </a:prstGeom>
          <a:noFill/>
        </p:spPr>
        <p:txBody>
          <a:bodyPr wrap="square" rtlCol="0">
            <a:spAutoFit/>
          </a:bodyPr>
          <a:lstStyle/>
          <a:p>
            <a:pPr algn="ctr"/>
            <a:r>
              <a:rPr lang="en-US" sz="5400" dirty="0" smtClean="0"/>
              <a:t>FIDA</a:t>
            </a:r>
            <a:endParaRPr lang="en-US" dirty="0"/>
          </a:p>
        </p:txBody>
      </p:sp>
      <p:sp>
        <p:nvSpPr>
          <p:cNvPr id="9" name="TextBox 8"/>
          <p:cNvSpPr txBox="1"/>
          <p:nvPr/>
        </p:nvSpPr>
        <p:spPr>
          <a:xfrm>
            <a:off x="2187245" y="3723437"/>
            <a:ext cx="5244998" cy="646331"/>
          </a:xfrm>
          <a:prstGeom prst="rect">
            <a:avLst/>
          </a:prstGeom>
          <a:noFill/>
        </p:spPr>
        <p:txBody>
          <a:bodyPr wrap="square" rtlCol="0">
            <a:spAutoFit/>
          </a:bodyPr>
          <a:lstStyle/>
          <a:p>
            <a:r>
              <a:rPr lang="en-US" dirty="0" smtClean="0"/>
              <a:t>Counties Affected: </a:t>
            </a:r>
            <a:r>
              <a:rPr lang="en-US" dirty="0"/>
              <a:t>Bronx, Kings, Nassau, New York, Queens, Richmond, Suffolk or Westchester</a:t>
            </a:r>
          </a:p>
        </p:txBody>
      </p:sp>
    </p:spTree>
    <p:extLst>
      <p:ext uri="{BB962C8B-B14F-4D97-AF65-F5344CB8AC3E}">
        <p14:creationId xmlns:p14="http://schemas.microsoft.com/office/powerpoint/2010/main" val="29133785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1841" y="6356412"/>
            <a:ext cx="4986622" cy="276999"/>
          </a:xfrm>
          <a:prstGeom prst="rect">
            <a:avLst/>
          </a:prstGeom>
          <a:noFill/>
        </p:spPr>
        <p:txBody>
          <a:bodyPr wrap="none" rtlCol="0">
            <a:spAutoFit/>
          </a:bodyPr>
          <a:lstStyle/>
          <a:p>
            <a:r>
              <a:rPr lang="en-US" sz="1200" dirty="0" smtClean="0">
                <a:solidFill>
                  <a:srgbClr val="002060"/>
                </a:solidFill>
              </a:rPr>
              <a:t>3047 Avenue U, Brooklyn, NY 11229, |  888-WCHEXPERTS | www.wchsb.com</a:t>
            </a:r>
            <a:endParaRPr lang="ru-RU" sz="1200" dirty="0">
              <a:solidFill>
                <a:srgbClr val="002060"/>
              </a:solidFill>
            </a:endParaRPr>
          </a:p>
        </p:txBody>
      </p:sp>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42033" y="5893882"/>
            <a:ext cx="2148396" cy="601029"/>
          </a:xfrm>
          <a:prstGeom prst="rect">
            <a:avLst/>
          </a:prstGeom>
        </p:spPr>
      </p:pic>
      <p:sp>
        <p:nvSpPr>
          <p:cNvPr id="5" name="TextBox 4"/>
          <p:cNvSpPr txBox="1"/>
          <p:nvPr/>
        </p:nvSpPr>
        <p:spPr>
          <a:xfrm>
            <a:off x="1126541" y="473531"/>
            <a:ext cx="6847028" cy="646331"/>
          </a:xfrm>
          <a:prstGeom prst="rect">
            <a:avLst/>
          </a:prstGeom>
          <a:noFill/>
        </p:spPr>
        <p:txBody>
          <a:bodyPr wrap="square" rtlCol="0">
            <a:spAutoFit/>
          </a:bodyPr>
          <a:lstStyle/>
          <a:p>
            <a:pPr algn="ctr"/>
            <a:r>
              <a:rPr lang="en-US" sz="3600" dirty="0"/>
              <a:t>Who is eligible for FIDA?</a:t>
            </a:r>
            <a:endParaRPr lang="en-US" sz="1100" dirty="0"/>
          </a:p>
        </p:txBody>
      </p:sp>
      <p:sp>
        <p:nvSpPr>
          <p:cNvPr id="3" name="TextBox 2"/>
          <p:cNvSpPr txBox="1"/>
          <p:nvPr/>
        </p:nvSpPr>
        <p:spPr>
          <a:xfrm>
            <a:off x="1653235" y="1419149"/>
            <a:ext cx="6320334" cy="3970318"/>
          </a:xfrm>
          <a:prstGeom prst="rect">
            <a:avLst/>
          </a:prstGeom>
          <a:noFill/>
        </p:spPr>
        <p:txBody>
          <a:bodyPr wrap="square" rtlCol="0">
            <a:spAutoFit/>
          </a:bodyPr>
          <a:lstStyle/>
          <a:p>
            <a:pPr marL="285750" indent="-285750">
              <a:buFont typeface="Arial" panose="020B0604020202020204" pitchFamily="34" charset="0"/>
              <a:buChar char="•"/>
            </a:pPr>
            <a:r>
              <a:rPr lang="en-US" dirty="0"/>
              <a:t>Reside in one of eight counties: Bronx, Kings, Nassau, New York, Queens, Richmond, Suffolk or Westchester; </a:t>
            </a:r>
            <a:endParaRPr lang="en-US" dirty="0" smtClean="0"/>
          </a:p>
          <a:p>
            <a:endParaRPr lang="en-US" dirty="0" smtClean="0"/>
          </a:p>
          <a:p>
            <a:pPr marL="285750" indent="-285750">
              <a:buFont typeface="Arial" panose="020B0604020202020204" pitchFamily="34" charset="0"/>
              <a:buChar char="•"/>
            </a:pPr>
            <a:r>
              <a:rPr lang="en-US" dirty="0" smtClean="0"/>
              <a:t>Age </a:t>
            </a:r>
            <a:r>
              <a:rPr lang="en-US" dirty="0"/>
              <a:t>21 or older at the time of enrollment; </a:t>
            </a:r>
            <a:endParaRPr lang="en-US" dirty="0" smtClean="0"/>
          </a:p>
          <a:p>
            <a:pPr marL="285750" indent="-285750">
              <a:buFont typeface="Arial" panose="020B0604020202020204" pitchFamily="34" charset="0"/>
              <a:buChar char="•"/>
            </a:pPr>
            <a:endParaRPr lang="en-US" dirty="0" smtClean="0"/>
          </a:p>
          <a:p>
            <a:r>
              <a:rPr lang="en-US" dirty="0" smtClean="0"/>
              <a:t>• </a:t>
            </a:r>
            <a:r>
              <a:rPr lang="en-US" dirty="0"/>
              <a:t>Entitled to benefits under Medicare Part A and enrolled in Medicare Part B and eligible to enroll in Part D, and receiving full Medicaid benefits; </a:t>
            </a:r>
            <a:endParaRPr lang="en-US" dirty="0" smtClean="0"/>
          </a:p>
          <a:p>
            <a:endParaRPr lang="en-US" dirty="0" smtClean="0"/>
          </a:p>
          <a:p>
            <a:r>
              <a:rPr lang="en-US" dirty="0" smtClean="0"/>
              <a:t>• </a:t>
            </a:r>
            <a:r>
              <a:rPr lang="en-US" dirty="0"/>
              <a:t>Individuals must also meet one of the two following criteria: </a:t>
            </a:r>
            <a:endParaRPr lang="en-US" dirty="0" smtClean="0"/>
          </a:p>
          <a:p>
            <a:r>
              <a:rPr lang="en-US" dirty="0"/>
              <a:t>	</a:t>
            </a:r>
            <a:r>
              <a:rPr lang="en-US" dirty="0" smtClean="0"/>
              <a:t>i</a:t>
            </a:r>
            <a:r>
              <a:rPr lang="en-US" dirty="0"/>
              <a:t>. Require community-based long term care services for more than 120 days. </a:t>
            </a:r>
            <a:endParaRPr lang="en-US" dirty="0" smtClean="0"/>
          </a:p>
          <a:p>
            <a:r>
              <a:rPr lang="en-US" dirty="0"/>
              <a:t>	</a:t>
            </a:r>
            <a:r>
              <a:rPr lang="en-US" dirty="0" smtClean="0"/>
              <a:t>ii</a:t>
            </a:r>
            <a:r>
              <a:rPr lang="en-US" dirty="0"/>
              <a:t>. Be eligible for but not already receiving facility-based or community-based LTSS (“New to Service”).</a:t>
            </a:r>
          </a:p>
        </p:txBody>
      </p:sp>
    </p:spTree>
    <p:extLst>
      <p:ext uri="{BB962C8B-B14F-4D97-AF65-F5344CB8AC3E}">
        <p14:creationId xmlns:p14="http://schemas.microsoft.com/office/powerpoint/2010/main" val="23674474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1883" y="889844"/>
            <a:ext cx="6882581" cy="3416320"/>
          </a:xfrm>
          <a:prstGeom prst="rect">
            <a:avLst/>
          </a:prstGeom>
        </p:spPr>
        <p:txBody>
          <a:bodyPr wrap="square">
            <a:spAutoFit/>
          </a:bodyPr>
          <a:lstStyle/>
          <a:p>
            <a:r>
              <a:rPr lang="en-US" dirty="0">
                <a:solidFill>
                  <a:srgbClr val="000000"/>
                </a:solidFill>
                <a:latin typeface="Calibri" panose="020F0502020204030204" pitchFamily="34" charset="0"/>
              </a:rPr>
              <a:t>Some individuals are eligible to sign up for a FIDA Plan but will not be passively enrolled. In particular, some groups of people will not be passively enrolled but are eligible to opt-in, including but not limited to: Native Americans, PACE program enrollees, enrollees in a Medicare Advantage Special Needs Plan for institutionalized individuals, individuals participating in the CMS Independence at Home demonstration, enrollees in Employer or Union Sponsored coverage for employees or retirees, enrollees in a Health Home, individuals with coverage mandated by the </a:t>
            </a:r>
            <a:r>
              <a:rPr lang="en-US" i="1" dirty="0" err="1">
                <a:solidFill>
                  <a:srgbClr val="000000"/>
                </a:solidFill>
                <a:latin typeface="Calibri" panose="020F0502020204030204" pitchFamily="34" charset="0"/>
              </a:rPr>
              <a:t>Aliessa</a:t>
            </a:r>
            <a:r>
              <a:rPr lang="en-US" i="1" dirty="0">
                <a:solidFill>
                  <a:srgbClr val="000000"/>
                </a:solidFill>
                <a:latin typeface="Calibri" panose="020F0502020204030204" pitchFamily="34" charset="0"/>
              </a:rPr>
              <a:t> </a:t>
            </a:r>
            <a:r>
              <a:rPr lang="en-US" dirty="0">
                <a:solidFill>
                  <a:srgbClr val="000000"/>
                </a:solidFill>
                <a:latin typeface="Calibri" panose="020F0502020204030204" pitchFamily="34" charset="0"/>
              </a:rPr>
              <a:t>federal court decision, individuals eligible for the Medicaid coverage buy-in for working disabled, and individuals who are eligible for the Nursing Home Transition &amp; Diversion (NHTD) 1915(c) waiver. </a:t>
            </a:r>
            <a:endParaRPr lang="en-US" dirty="0"/>
          </a:p>
        </p:txBody>
      </p:sp>
    </p:spTree>
    <p:extLst>
      <p:ext uri="{BB962C8B-B14F-4D97-AF65-F5344CB8AC3E}">
        <p14:creationId xmlns:p14="http://schemas.microsoft.com/office/powerpoint/2010/main" val="3452616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6825" y="838200"/>
            <a:ext cx="6610350" cy="5181600"/>
          </a:xfrm>
          <a:prstGeom prst="rect">
            <a:avLst/>
          </a:prstGeom>
        </p:spPr>
      </p:pic>
    </p:spTree>
    <p:extLst>
      <p:ext uri="{BB962C8B-B14F-4D97-AF65-F5344CB8AC3E}">
        <p14:creationId xmlns:p14="http://schemas.microsoft.com/office/powerpoint/2010/main" val="597597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1841" y="6356412"/>
            <a:ext cx="4986622" cy="276999"/>
          </a:xfrm>
          <a:prstGeom prst="rect">
            <a:avLst/>
          </a:prstGeom>
          <a:noFill/>
        </p:spPr>
        <p:txBody>
          <a:bodyPr wrap="none" rtlCol="0">
            <a:spAutoFit/>
          </a:bodyPr>
          <a:lstStyle/>
          <a:p>
            <a:r>
              <a:rPr lang="en-US" sz="1200" dirty="0" smtClean="0">
                <a:solidFill>
                  <a:srgbClr val="002060"/>
                </a:solidFill>
              </a:rPr>
              <a:t>3047 Avenue U, Brooklyn, NY 11229, |  888-WCHEXPERTS | www.wchsb.com</a:t>
            </a:r>
            <a:endParaRPr lang="ru-RU" sz="1200" dirty="0">
              <a:solidFill>
                <a:srgbClr val="002060"/>
              </a:solidFill>
            </a:endParaRPr>
          </a:p>
        </p:txBody>
      </p:sp>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42033" y="5893882"/>
            <a:ext cx="2148396" cy="601029"/>
          </a:xfrm>
          <a:prstGeom prst="rect">
            <a:avLst/>
          </a:prstGeom>
        </p:spPr>
      </p:pic>
      <p:sp>
        <p:nvSpPr>
          <p:cNvPr id="5" name="TextBox 4"/>
          <p:cNvSpPr txBox="1"/>
          <p:nvPr/>
        </p:nvSpPr>
        <p:spPr>
          <a:xfrm>
            <a:off x="972922" y="473531"/>
            <a:ext cx="6847028" cy="954107"/>
          </a:xfrm>
          <a:prstGeom prst="rect">
            <a:avLst/>
          </a:prstGeom>
          <a:noFill/>
        </p:spPr>
        <p:txBody>
          <a:bodyPr wrap="square" rtlCol="0">
            <a:spAutoFit/>
          </a:bodyPr>
          <a:lstStyle/>
          <a:p>
            <a:pPr algn="ctr"/>
            <a:r>
              <a:rPr lang="en-US" sz="2800" dirty="0"/>
              <a:t>Can I continue to see my patients who join a FIDA Plan even if I’m not participating</a:t>
            </a:r>
            <a:r>
              <a:rPr lang="en-US" sz="2800" dirty="0" smtClean="0"/>
              <a:t>?</a:t>
            </a:r>
            <a:endParaRPr lang="en-US" sz="1000" dirty="0"/>
          </a:p>
        </p:txBody>
      </p:sp>
      <p:sp>
        <p:nvSpPr>
          <p:cNvPr id="3" name="TextBox 2"/>
          <p:cNvSpPr txBox="1"/>
          <p:nvPr/>
        </p:nvSpPr>
        <p:spPr>
          <a:xfrm>
            <a:off x="1653235" y="1419149"/>
            <a:ext cx="6320334" cy="4247317"/>
          </a:xfrm>
          <a:prstGeom prst="rect">
            <a:avLst/>
          </a:prstGeom>
          <a:noFill/>
        </p:spPr>
        <p:txBody>
          <a:bodyPr wrap="square" rtlCol="0">
            <a:spAutoFit/>
          </a:bodyPr>
          <a:lstStyle/>
          <a:p>
            <a:pPr marL="285750" indent="-285750">
              <a:buFont typeface="Arial" panose="020B0604020202020204" pitchFamily="34" charset="0"/>
              <a:buChar char="•"/>
            </a:pPr>
            <a:r>
              <a:rPr lang="en-US" dirty="0"/>
              <a:t>Yes, for a limited amount of time (and possibly longer for patients whose care team or FIDA Plan has authorized their continuing to see you as an Out-Of-Network provider</a:t>
            </a:r>
            <a:r>
              <a:rPr lang="en-US" dirty="0" smtClean="0"/>
              <a:t>)</a:t>
            </a:r>
          </a:p>
          <a:p>
            <a:endParaRPr lang="en-US" dirty="0" smtClean="0"/>
          </a:p>
          <a:p>
            <a:pPr marL="285750" indent="-285750">
              <a:buFont typeface="Arial" panose="020B0604020202020204" pitchFamily="34" charset="0"/>
              <a:buChar char="•"/>
            </a:pPr>
            <a:r>
              <a:rPr lang="en-US" dirty="0"/>
              <a:t>All participants new to a FIDA Plan will have a transition period during which they can continue a current course of treatment with their existing provider. The transition period will last for ninety (90) days from the time of enrollment or until the FIDA Plan participant’s Person-Centered Service Plan is finalized and implemented, whichever is later. During the transition period, participants can maintain existing providers they’ve seen in the past 6 months, regardless of whether those providers are in the FIDA Plan's network. The FIDA Plan must make reasonable efforts to bring these providers into the FIDA Plan network</a:t>
            </a:r>
          </a:p>
        </p:txBody>
      </p:sp>
    </p:spTree>
    <p:extLst>
      <p:ext uri="{BB962C8B-B14F-4D97-AF65-F5344CB8AC3E}">
        <p14:creationId xmlns:p14="http://schemas.microsoft.com/office/powerpoint/2010/main" val="35828880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1841" y="6356412"/>
            <a:ext cx="4986622" cy="276999"/>
          </a:xfrm>
          <a:prstGeom prst="rect">
            <a:avLst/>
          </a:prstGeom>
          <a:noFill/>
        </p:spPr>
        <p:txBody>
          <a:bodyPr wrap="none" rtlCol="0">
            <a:spAutoFit/>
          </a:bodyPr>
          <a:lstStyle/>
          <a:p>
            <a:r>
              <a:rPr lang="en-US" sz="1200" dirty="0" smtClean="0">
                <a:solidFill>
                  <a:srgbClr val="002060"/>
                </a:solidFill>
              </a:rPr>
              <a:t>3047 Avenue U, Brooklyn, NY 11229, |  888-WCHEXPERTS | www.wchsb.com</a:t>
            </a:r>
            <a:endParaRPr lang="ru-RU" sz="1200" dirty="0">
              <a:solidFill>
                <a:srgbClr val="002060"/>
              </a:solidFill>
            </a:endParaRPr>
          </a:p>
        </p:txBody>
      </p:sp>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42033" y="5893882"/>
            <a:ext cx="2148396" cy="601029"/>
          </a:xfrm>
          <a:prstGeom prst="rect">
            <a:avLst/>
          </a:prstGeom>
        </p:spPr>
      </p:pic>
      <p:sp>
        <p:nvSpPr>
          <p:cNvPr id="3" name="TextBox 2"/>
          <p:cNvSpPr txBox="1"/>
          <p:nvPr/>
        </p:nvSpPr>
        <p:spPr>
          <a:xfrm>
            <a:off x="1653235" y="1419149"/>
            <a:ext cx="6320334" cy="3970318"/>
          </a:xfrm>
          <a:prstGeom prst="rect">
            <a:avLst/>
          </a:prstGeom>
          <a:noFill/>
        </p:spPr>
        <p:txBody>
          <a:bodyPr wrap="square" rtlCol="0">
            <a:spAutoFit/>
          </a:bodyPr>
          <a:lstStyle/>
          <a:p>
            <a:pPr marL="285750" indent="-285750">
              <a:buFont typeface="Arial" panose="020B0604020202020204" pitchFamily="34" charset="0"/>
              <a:buChar char="•"/>
            </a:pPr>
            <a:r>
              <a:rPr lang="en-US" dirty="0"/>
              <a:t>If the participant is receiving services from a behavioral health provider at the time of his/her enrollment, he/she may continue to get services from that provider until treatment is complete, but not for more than two years. This is the case even if the provider does not participate in FIDA Plan’s network. The FIDA Plan will receive payment for these services at least at the applicable Medicaid fee for service </a:t>
            </a:r>
            <a:r>
              <a:rPr lang="en-US" dirty="0" smtClean="0"/>
              <a:t>rate</a:t>
            </a:r>
          </a:p>
          <a:p>
            <a:endParaRPr lang="en-US" dirty="0" smtClean="0"/>
          </a:p>
          <a:p>
            <a:pPr marL="285750" indent="-285750">
              <a:buFont typeface="Arial" panose="020B0604020202020204" pitchFamily="34" charset="0"/>
              <a:buChar char="•"/>
            </a:pPr>
            <a:r>
              <a:rPr lang="en-US" dirty="0"/>
              <a:t>Please note: If a participant needs to get services from you and you are an out-of-network provider, he/she must work with their FIDA Plan or IDT to get approval to see an out-of-network provider. If he/she goes to an out-of-network provider without first getting Plan or IDT approval, he/she may have to pay the full cost of the services</a:t>
            </a:r>
          </a:p>
        </p:txBody>
      </p:sp>
    </p:spTree>
    <p:extLst>
      <p:ext uri="{BB962C8B-B14F-4D97-AF65-F5344CB8AC3E}">
        <p14:creationId xmlns:p14="http://schemas.microsoft.com/office/powerpoint/2010/main" val="42347099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1841" y="6356412"/>
            <a:ext cx="4986622" cy="276999"/>
          </a:xfrm>
          <a:prstGeom prst="rect">
            <a:avLst/>
          </a:prstGeom>
          <a:noFill/>
        </p:spPr>
        <p:txBody>
          <a:bodyPr wrap="none" rtlCol="0">
            <a:spAutoFit/>
          </a:bodyPr>
          <a:lstStyle/>
          <a:p>
            <a:r>
              <a:rPr lang="en-US" sz="1200" dirty="0" smtClean="0">
                <a:solidFill>
                  <a:srgbClr val="002060"/>
                </a:solidFill>
              </a:rPr>
              <a:t>3047 Avenue U, Brooklyn, NY 11229, |  888-WCHEXPERTS | www.wchsb.com</a:t>
            </a:r>
            <a:endParaRPr lang="ru-RU" sz="1200" dirty="0">
              <a:solidFill>
                <a:srgbClr val="002060"/>
              </a:solidFill>
            </a:endParaRPr>
          </a:p>
        </p:txBody>
      </p:sp>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42033" y="5893882"/>
            <a:ext cx="2148396" cy="601029"/>
          </a:xfrm>
          <a:prstGeom prst="rect">
            <a:avLst/>
          </a:prstGeom>
        </p:spPr>
      </p:pic>
      <p:sp>
        <p:nvSpPr>
          <p:cNvPr id="3" name="TextBox 2"/>
          <p:cNvSpPr txBox="1"/>
          <p:nvPr/>
        </p:nvSpPr>
        <p:spPr>
          <a:xfrm>
            <a:off x="1653235" y="1419149"/>
            <a:ext cx="6320334" cy="369332"/>
          </a:xfrm>
          <a:prstGeom prst="rect">
            <a:avLst/>
          </a:prstGeom>
          <a:noFill/>
        </p:spPr>
        <p:txBody>
          <a:bodyPr wrap="square" rtlCol="0">
            <a:spAutoFit/>
          </a:bodyPr>
          <a:lstStyle/>
          <a:p>
            <a:pPr marL="285750" indent="-285750">
              <a:buFont typeface="Arial" panose="020B0604020202020204" pitchFamily="34" charset="0"/>
              <a:buChar char="•"/>
            </a:pPr>
            <a:endParaRPr lang="en-US" dirty="0"/>
          </a:p>
        </p:txBody>
      </p:sp>
      <p:sp>
        <p:nvSpPr>
          <p:cNvPr id="2" name="TextBox 1"/>
          <p:cNvSpPr txBox="1"/>
          <p:nvPr/>
        </p:nvSpPr>
        <p:spPr>
          <a:xfrm>
            <a:off x="2443276" y="526691"/>
            <a:ext cx="4923130" cy="738664"/>
          </a:xfrm>
          <a:prstGeom prst="rect">
            <a:avLst/>
          </a:prstGeom>
          <a:noFill/>
        </p:spPr>
        <p:txBody>
          <a:bodyPr wrap="square" rtlCol="0">
            <a:spAutoFit/>
          </a:bodyPr>
          <a:lstStyle/>
          <a:p>
            <a:pPr algn="ctr"/>
            <a:r>
              <a:rPr lang="en-US" sz="2400" dirty="0"/>
              <a:t>How it affects Providers in </a:t>
            </a:r>
            <a:r>
              <a:rPr lang="en-US" sz="2400" dirty="0" smtClean="0"/>
              <a:t>New York?</a:t>
            </a:r>
            <a:endParaRPr lang="en-US" sz="2400" dirty="0"/>
          </a:p>
          <a:p>
            <a:pPr algn="ctr"/>
            <a:endParaRPr lang="en-US" dirty="0"/>
          </a:p>
        </p:txBody>
      </p:sp>
      <p:sp>
        <p:nvSpPr>
          <p:cNvPr id="4" name="TextBox 3"/>
          <p:cNvSpPr txBox="1"/>
          <p:nvPr/>
        </p:nvSpPr>
        <p:spPr>
          <a:xfrm>
            <a:off x="950976" y="1419149"/>
            <a:ext cx="7746797" cy="5078313"/>
          </a:xfrm>
          <a:prstGeom prst="rect">
            <a:avLst/>
          </a:prstGeom>
          <a:noFill/>
        </p:spPr>
        <p:txBody>
          <a:bodyPr wrap="square" rtlCol="0">
            <a:spAutoFit/>
          </a:bodyPr>
          <a:lstStyle/>
          <a:p>
            <a:r>
              <a:rPr lang="en-US" dirty="0"/>
              <a:t> </a:t>
            </a:r>
          </a:p>
          <a:p>
            <a:pPr marL="342900" lvl="0" indent="-342900">
              <a:buAutoNum type="arabicPeriod"/>
            </a:pPr>
            <a:r>
              <a:rPr lang="en-US" dirty="0" smtClean="0"/>
              <a:t>Practices </a:t>
            </a:r>
            <a:r>
              <a:rPr lang="en-US" dirty="0"/>
              <a:t>that only have MCB/MED patients that are receiving homecare services will be switched to FIDA plans if the doctors don’t participate with plans they lose income. So practices that have online Medicare and Medicaid enrollment cannot see these patients. </a:t>
            </a:r>
            <a:endParaRPr lang="en-US" dirty="0" smtClean="0"/>
          </a:p>
          <a:p>
            <a:pPr lvl="0"/>
            <a:endParaRPr lang="en-US" dirty="0" smtClean="0"/>
          </a:p>
          <a:p>
            <a:pPr marL="800100" lvl="1" indent="-342900">
              <a:buAutoNum type="alphaLcPeriod"/>
            </a:pPr>
            <a:r>
              <a:rPr lang="en-US" dirty="0" smtClean="0"/>
              <a:t>Patients </a:t>
            </a:r>
            <a:r>
              <a:rPr lang="en-US" dirty="0"/>
              <a:t>can refuse enrollment and be returned back to original plans. Provider offices must facilitate this change</a:t>
            </a:r>
            <a:r>
              <a:rPr lang="en-US" dirty="0" smtClean="0"/>
              <a:t>.</a:t>
            </a:r>
          </a:p>
          <a:p>
            <a:pPr lvl="1"/>
            <a:endParaRPr lang="en-US" dirty="0"/>
          </a:p>
          <a:p>
            <a:pPr lvl="0"/>
            <a:r>
              <a:rPr lang="en-US" dirty="0" smtClean="0"/>
              <a:t>2. FIDA </a:t>
            </a:r>
            <a:r>
              <a:rPr lang="en-US" dirty="0"/>
              <a:t>plans pay better than Medicare and there is no more secondary payer. FIDA becomes their one plan. FIDA pays 90-100% rate on claims but has like any other insurance authorization process and benefit limit. </a:t>
            </a:r>
            <a:endParaRPr lang="en-US" dirty="0" smtClean="0"/>
          </a:p>
          <a:p>
            <a:pPr lvl="0"/>
            <a:endParaRPr lang="en-US" dirty="0"/>
          </a:p>
          <a:p>
            <a:pPr lvl="0"/>
            <a:r>
              <a:rPr lang="en-US" dirty="0" smtClean="0"/>
              <a:t>3. Future </a:t>
            </a:r>
            <a:r>
              <a:rPr lang="en-US" dirty="0"/>
              <a:t>plans of FIDA – Coordinate services for these patients in full. All services will be approved by RN or NP for each patient and will require authorization. Case worker will handle services for these patients. </a:t>
            </a:r>
          </a:p>
          <a:p>
            <a:r>
              <a:rPr lang="en-US" dirty="0"/>
              <a:t> </a:t>
            </a:r>
          </a:p>
          <a:p>
            <a:endParaRPr lang="en-US" dirty="0"/>
          </a:p>
        </p:txBody>
      </p:sp>
    </p:spTree>
    <p:extLst>
      <p:ext uri="{BB962C8B-B14F-4D97-AF65-F5344CB8AC3E}">
        <p14:creationId xmlns:p14="http://schemas.microsoft.com/office/powerpoint/2010/main" val="37019910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1841" y="6356412"/>
            <a:ext cx="4986622" cy="276999"/>
          </a:xfrm>
          <a:prstGeom prst="rect">
            <a:avLst/>
          </a:prstGeom>
          <a:noFill/>
        </p:spPr>
        <p:txBody>
          <a:bodyPr wrap="none" rtlCol="0">
            <a:spAutoFit/>
          </a:bodyPr>
          <a:lstStyle/>
          <a:p>
            <a:r>
              <a:rPr lang="en-US" sz="1200" dirty="0" smtClean="0">
                <a:solidFill>
                  <a:srgbClr val="002060"/>
                </a:solidFill>
              </a:rPr>
              <a:t>3047 Avenue U, Brooklyn, NY 11229, |  888-WCHEXPERTS | www.wchsb.com</a:t>
            </a:r>
            <a:endParaRPr lang="ru-RU" sz="1200" dirty="0">
              <a:solidFill>
                <a:srgbClr val="002060"/>
              </a:solidFill>
            </a:endParaRPr>
          </a:p>
        </p:txBody>
      </p:sp>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42033" y="5893882"/>
            <a:ext cx="2148396" cy="601029"/>
          </a:xfrm>
          <a:prstGeom prst="rect">
            <a:avLst/>
          </a:prstGeom>
        </p:spPr>
      </p:pic>
      <p:sp>
        <p:nvSpPr>
          <p:cNvPr id="3" name="TextBox 2"/>
          <p:cNvSpPr txBox="1"/>
          <p:nvPr/>
        </p:nvSpPr>
        <p:spPr>
          <a:xfrm>
            <a:off x="1653235" y="1419149"/>
            <a:ext cx="6320334" cy="369332"/>
          </a:xfrm>
          <a:prstGeom prst="rect">
            <a:avLst/>
          </a:prstGeom>
          <a:noFill/>
        </p:spPr>
        <p:txBody>
          <a:bodyPr wrap="square" rtlCol="0">
            <a:spAutoFit/>
          </a:bodyPr>
          <a:lstStyle/>
          <a:p>
            <a:pPr marL="285750" indent="-285750">
              <a:buFont typeface="Arial" panose="020B0604020202020204" pitchFamily="34" charset="0"/>
              <a:buChar char="•"/>
            </a:pPr>
            <a:endParaRPr lang="en-US" dirty="0"/>
          </a:p>
        </p:txBody>
      </p:sp>
      <p:sp>
        <p:nvSpPr>
          <p:cNvPr id="2" name="TextBox 1"/>
          <p:cNvSpPr txBox="1"/>
          <p:nvPr/>
        </p:nvSpPr>
        <p:spPr>
          <a:xfrm>
            <a:off x="2461563" y="373072"/>
            <a:ext cx="4923130" cy="861774"/>
          </a:xfrm>
          <a:prstGeom prst="rect">
            <a:avLst/>
          </a:prstGeom>
          <a:noFill/>
        </p:spPr>
        <p:txBody>
          <a:bodyPr wrap="square" rtlCol="0">
            <a:spAutoFit/>
          </a:bodyPr>
          <a:lstStyle/>
          <a:p>
            <a:r>
              <a:rPr lang="en-US" sz="3200" dirty="0"/>
              <a:t>How it affects WCH?</a:t>
            </a:r>
          </a:p>
          <a:p>
            <a:pPr algn="ctr"/>
            <a:endParaRPr lang="en-US" dirty="0"/>
          </a:p>
        </p:txBody>
      </p:sp>
      <p:sp>
        <p:nvSpPr>
          <p:cNvPr id="4" name="TextBox 3"/>
          <p:cNvSpPr txBox="1"/>
          <p:nvPr/>
        </p:nvSpPr>
        <p:spPr>
          <a:xfrm>
            <a:off x="950976" y="1024128"/>
            <a:ext cx="7746797" cy="5632311"/>
          </a:xfrm>
          <a:prstGeom prst="rect">
            <a:avLst/>
          </a:prstGeom>
          <a:noFill/>
        </p:spPr>
        <p:txBody>
          <a:bodyPr wrap="square" rtlCol="0">
            <a:spAutoFit/>
          </a:bodyPr>
          <a:lstStyle/>
          <a:p>
            <a:r>
              <a:rPr lang="en-US" dirty="0"/>
              <a:t> </a:t>
            </a:r>
          </a:p>
          <a:p>
            <a:pPr marL="342900" lvl="0" indent="-342900">
              <a:buAutoNum type="arabicPeriod"/>
            </a:pPr>
            <a:r>
              <a:rPr lang="en-US" dirty="0" smtClean="0"/>
              <a:t>At </a:t>
            </a:r>
            <a:r>
              <a:rPr lang="en-US" dirty="0"/>
              <a:t>least 20 practices that we have are operating only with Medicare </a:t>
            </a:r>
            <a:r>
              <a:rPr lang="en-US" dirty="0" smtClean="0"/>
              <a:t>	and </a:t>
            </a:r>
            <a:r>
              <a:rPr lang="en-US" dirty="0"/>
              <a:t>Medicaid enrollment , they don’t have any other insurance which </a:t>
            </a:r>
            <a:r>
              <a:rPr lang="en-US" dirty="0" smtClean="0"/>
              <a:t>	FIDA </a:t>
            </a:r>
            <a:r>
              <a:rPr lang="en-US" dirty="0"/>
              <a:t>joined. If the patients don’t decline FIDA these providers cannot </a:t>
            </a:r>
            <a:r>
              <a:rPr lang="en-US" dirty="0" smtClean="0"/>
              <a:t>	see </a:t>
            </a:r>
            <a:r>
              <a:rPr lang="en-US" dirty="0"/>
              <a:t>them, </a:t>
            </a:r>
            <a:r>
              <a:rPr lang="en-US"/>
              <a:t>unless </a:t>
            </a:r>
            <a:r>
              <a:rPr lang="en-US" smtClean="0"/>
              <a:t>providers </a:t>
            </a:r>
            <a:r>
              <a:rPr lang="en-US" dirty="0"/>
              <a:t>enroll. Takes time panels could be closed</a:t>
            </a:r>
            <a:r>
              <a:rPr lang="en-US" dirty="0" smtClean="0"/>
              <a:t>.</a:t>
            </a:r>
          </a:p>
          <a:p>
            <a:pPr lvl="0"/>
            <a:r>
              <a:rPr lang="en-US" dirty="0" smtClean="0"/>
              <a:t> </a:t>
            </a:r>
            <a:endParaRPr lang="en-US" dirty="0"/>
          </a:p>
          <a:p>
            <a:pPr lvl="1"/>
            <a:r>
              <a:rPr lang="en-US" b="1" dirty="0"/>
              <a:t>Service Solution</a:t>
            </a:r>
            <a:r>
              <a:rPr lang="en-US" dirty="0"/>
              <a:t>: </a:t>
            </a:r>
            <a:r>
              <a:rPr lang="en-US" b="1" dirty="0" smtClean="0"/>
              <a:t>Credentialing</a:t>
            </a:r>
          </a:p>
          <a:p>
            <a:pPr lvl="1"/>
            <a:r>
              <a:rPr lang="en-US" dirty="0" smtClean="0"/>
              <a:t>We </a:t>
            </a:r>
            <a:r>
              <a:rPr lang="en-US" dirty="0"/>
              <a:t>will be creating FIDA Package credentialing for all providers in NY. Starting marketing it now</a:t>
            </a:r>
            <a:r>
              <a:rPr lang="en-US" dirty="0" smtClean="0"/>
              <a:t>.</a:t>
            </a:r>
          </a:p>
          <a:p>
            <a:pPr lvl="1"/>
            <a:r>
              <a:rPr lang="en-US" b="1" dirty="0" smtClean="0"/>
              <a:t>Webinar:</a:t>
            </a:r>
            <a:endParaRPr lang="en-US" b="1" dirty="0"/>
          </a:p>
          <a:p>
            <a:pPr lvl="0"/>
            <a:r>
              <a:rPr lang="en-US" dirty="0" smtClean="0"/>
              <a:t>	I </a:t>
            </a:r>
            <a:r>
              <a:rPr lang="en-US" dirty="0"/>
              <a:t>did not see any other company yet train providers in NY about FIDA </a:t>
            </a:r>
            <a:r>
              <a:rPr lang="en-US" dirty="0" smtClean="0"/>
              <a:t>	impact</a:t>
            </a:r>
            <a:r>
              <a:rPr lang="en-US" dirty="0"/>
              <a:t>. I want to create webinar 30 min once a week for NY providers </a:t>
            </a:r>
            <a:r>
              <a:rPr lang="en-US" dirty="0" smtClean="0"/>
              <a:t>	for </a:t>
            </a:r>
            <a:r>
              <a:rPr lang="en-US" dirty="0"/>
              <a:t>$59.99 to provide this </a:t>
            </a:r>
            <a:r>
              <a:rPr lang="en-US" dirty="0" smtClean="0"/>
              <a:t>education.</a:t>
            </a:r>
          </a:p>
          <a:p>
            <a:pPr lvl="0"/>
            <a:endParaRPr lang="en-US" dirty="0" smtClean="0"/>
          </a:p>
          <a:p>
            <a:pPr lvl="0"/>
            <a:r>
              <a:rPr lang="en-US" dirty="0" smtClean="0"/>
              <a:t>2. Billing </a:t>
            </a:r>
            <a:r>
              <a:rPr lang="en-US" dirty="0"/>
              <a:t>and our payment process will also change for us. Still new FIDA Plans don’t all have EDI interchange set up. Unlike with Medicare and Medicaid claims payments will be coming later from payers. Some payers primary claims will need to sent on paper. </a:t>
            </a:r>
          </a:p>
          <a:p>
            <a:r>
              <a:rPr lang="en-US" dirty="0"/>
              <a:t> </a:t>
            </a:r>
          </a:p>
          <a:p>
            <a:endParaRPr lang="en-US" dirty="0"/>
          </a:p>
        </p:txBody>
      </p:sp>
    </p:spTree>
    <p:extLst>
      <p:ext uri="{BB962C8B-B14F-4D97-AF65-F5344CB8AC3E}">
        <p14:creationId xmlns:p14="http://schemas.microsoft.com/office/powerpoint/2010/main" val="1579156054"/>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CH Presentation_Welcome to the world of insurances" id="{ED7C3095-D7F7-4A8C-B807-83EC032F4FD3}" vid="{84D0A081-D52F-4406-9E2E-D201F4441128}"/>
    </a:ext>
  </a:extLst>
</a:theme>
</file>

<file path=docProps/app.xml><?xml version="1.0" encoding="utf-8"?>
<Properties xmlns="http://schemas.openxmlformats.org/officeDocument/2006/extended-properties" xmlns:vt="http://schemas.openxmlformats.org/officeDocument/2006/docPropsVTypes">
  <Template>WCH Presentation_Welcome to the world of insurances (1)</Template>
  <TotalTime>1357</TotalTime>
  <Words>663</Words>
  <Application>Microsoft Office PowerPoint</Application>
  <PresentationFormat>On-screen Show (4:3)</PresentationFormat>
  <Paragraphs>70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dc:creator>
  <cp:lastModifiedBy>Alla Keinig</cp:lastModifiedBy>
  <cp:revision>125</cp:revision>
  <dcterms:created xsi:type="dcterms:W3CDTF">2014-02-26T02:56:54Z</dcterms:created>
  <dcterms:modified xsi:type="dcterms:W3CDTF">2015-05-20T21:15:10Z</dcterms:modified>
</cp:coreProperties>
</file>